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372" r:id="rId2"/>
    <p:sldId id="1376" r:id="rId3"/>
    <p:sldId id="1377" r:id="rId4"/>
    <p:sldId id="1378" r:id="rId5"/>
    <p:sldId id="1379" r:id="rId6"/>
    <p:sldId id="1380" r:id="rId7"/>
    <p:sldId id="1381" r:id="rId8"/>
    <p:sldId id="1382" r:id="rId9"/>
    <p:sldId id="1383" r:id="rId10"/>
    <p:sldId id="1384" r:id="rId11"/>
    <p:sldId id="1385" r:id="rId12"/>
    <p:sldId id="1386" r:id="rId13"/>
    <p:sldId id="1387" r:id="rId14"/>
    <p:sldId id="1388" r:id="rId15"/>
    <p:sldId id="1389" r:id="rId16"/>
    <p:sldId id="1390" r:id="rId17"/>
    <p:sldId id="1391"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4F4F"/>
    <a:srgbClr val="44556A"/>
    <a:srgbClr val="333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82" d="100"/>
          <a:sy n="82" d="100"/>
        </p:scale>
        <p:origin x="55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F7EF5D-B22C-7A6C-EF4E-5C1CF11F760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0D87F0-9E85-8B34-3C8E-9082725039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DE0FD28-EE3D-1FE6-1369-612F7ED1871C}"/>
              </a:ext>
            </a:extLst>
          </p:cNvPr>
          <p:cNvSpPr>
            <a:spLocks noGrp="1"/>
          </p:cNvSpPr>
          <p:nvPr>
            <p:ph type="dt" sz="half" idx="10"/>
          </p:nvPr>
        </p:nvSpPr>
        <p:spPr/>
        <p:txBody>
          <a:bodyPr/>
          <a:lstStyle/>
          <a:p>
            <a:fld id="{1F1183E3-2715-46C6-AC6E-5F857C340806}" type="datetimeFigureOut">
              <a:rPr lang="es-ES" smtClean="0"/>
              <a:t>11/12/2025</a:t>
            </a:fld>
            <a:endParaRPr lang="es-ES"/>
          </a:p>
        </p:txBody>
      </p:sp>
      <p:sp>
        <p:nvSpPr>
          <p:cNvPr id="5" name="Marcador de pie de página 4">
            <a:extLst>
              <a:ext uri="{FF2B5EF4-FFF2-40B4-BE49-F238E27FC236}">
                <a16:creationId xmlns:a16="http://schemas.microsoft.com/office/drawing/2014/main" id="{A1F26EE2-50E0-3034-9152-3B087BF857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BB6A81-37FD-3887-9543-14F89D225C33}"/>
              </a:ext>
            </a:extLst>
          </p:cNvPr>
          <p:cNvSpPr>
            <a:spLocks noGrp="1"/>
          </p:cNvSpPr>
          <p:nvPr>
            <p:ph type="sldNum" sz="quarter" idx="12"/>
          </p:nvPr>
        </p:nvSpPr>
        <p:spPr/>
        <p:txBody>
          <a:bodyPr/>
          <a:lstStyle/>
          <a:p>
            <a:fld id="{940E16AC-D5D0-4894-B51E-74CD1D8ADFA9}" type="slidenum">
              <a:rPr lang="es-ES" smtClean="0"/>
              <a:t>‹Nº›</a:t>
            </a:fld>
            <a:endParaRPr lang="es-ES"/>
          </a:p>
        </p:txBody>
      </p:sp>
    </p:spTree>
    <p:extLst>
      <p:ext uri="{BB962C8B-B14F-4D97-AF65-F5344CB8AC3E}">
        <p14:creationId xmlns:p14="http://schemas.microsoft.com/office/powerpoint/2010/main" val="76405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6FCD9C-E2B4-7867-2EAE-442DF3EABED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2A1C6C7-50C8-FAD4-3F24-0F4340FA558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C291F63-FD1E-D8A3-E5F8-EC1C1737AB70}"/>
              </a:ext>
            </a:extLst>
          </p:cNvPr>
          <p:cNvSpPr>
            <a:spLocks noGrp="1"/>
          </p:cNvSpPr>
          <p:nvPr>
            <p:ph type="dt" sz="half" idx="10"/>
          </p:nvPr>
        </p:nvSpPr>
        <p:spPr/>
        <p:txBody>
          <a:bodyPr/>
          <a:lstStyle/>
          <a:p>
            <a:fld id="{1F1183E3-2715-46C6-AC6E-5F857C340806}" type="datetimeFigureOut">
              <a:rPr lang="es-ES" smtClean="0"/>
              <a:t>11/12/2025</a:t>
            </a:fld>
            <a:endParaRPr lang="es-ES"/>
          </a:p>
        </p:txBody>
      </p:sp>
      <p:sp>
        <p:nvSpPr>
          <p:cNvPr id="5" name="Marcador de pie de página 4">
            <a:extLst>
              <a:ext uri="{FF2B5EF4-FFF2-40B4-BE49-F238E27FC236}">
                <a16:creationId xmlns:a16="http://schemas.microsoft.com/office/drawing/2014/main" id="{491A32C9-28D1-72A4-6237-D3CB9C3462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C6DFE4-0012-BB71-A8AE-9BE43E6FCFB4}"/>
              </a:ext>
            </a:extLst>
          </p:cNvPr>
          <p:cNvSpPr>
            <a:spLocks noGrp="1"/>
          </p:cNvSpPr>
          <p:nvPr>
            <p:ph type="sldNum" sz="quarter" idx="12"/>
          </p:nvPr>
        </p:nvSpPr>
        <p:spPr/>
        <p:txBody>
          <a:bodyPr/>
          <a:lstStyle/>
          <a:p>
            <a:fld id="{940E16AC-D5D0-4894-B51E-74CD1D8ADFA9}" type="slidenum">
              <a:rPr lang="es-ES" smtClean="0"/>
              <a:t>‹Nº›</a:t>
            </a:fld>
            <a:endParaRPr lang="es-ES"/>
          </a:p>
        </p:txBody>
      </p:sp>
    </p:spTree>
    <p:extLst>
      <p:ext uri="{BB962C8B-B14F-4D97-AF65-F5344CB8AC3E}">
        <p14:creationId xmlns:p14="http://schemas.microsoft.com/office/powerpoint/2010/main" val="256599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F010DAE-AC91-3DDF-D6D9-6CB0B02D24A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ED131C7-4B3B-B031-6EBD-E79479E4059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06B160-3B38-B037-6D5C-62708CA535E3}"/>
              </a:ext>
            </a:extLst>
          </p:cNvPr>
          <p:cNvSpPr>
            <a:spLocks noGrp="1"/>
          </p:cNvSpPr>
          <p:nvPr>
            <p:ph type="dt" sz="half" idx="10"/>
          </p:nvPr>
        </p:nvSpPr>
        <p:spPr/>
        <p:txBody>
          <a:bodyPr/>
          <a:lstStyle/>
          <a:p>
            <a:fld id="{1F1183E3-2715-46C6-AC6E-5F857C340806}" type="datetimeFigureOut">
              <a:rPr lang="es-ES" smtClean="0"/>
              <a:t>11/12/2025</a:t>
            </a:fld>
            <a:endParaRPr lang="es-ES"/>
          </a:p>
        </p:txBody>
      </p:sp>
      <p:sp>
        <p:nvSpPr>
          <p:cNvPr id="5" name="Marcador de pie de página 4">
            <a:extLst>
              <a:ext uri="{FF2B5EF4-FFF2-40B4-BE49-F238E27FC236}">
                <a16:creationId xmlns:a16="http://schemas.microsoft.com/office/drawing/2014/main" id="{945B9EC0-7594-5D1D-DA29-CCB91EEB3A0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8C0D34-48AF-AD60-56D3-155919EEB3A9}"/>
              </a:ext>
            </a:extLst>
          </p:cNvPr>
          <p:cNvSpPr>
            <a:spLocks noGrp="1"/>
          </p:cNvSpPr>
          <p:nvPr>
            <p:ph type="sldNum" sz="quarter" idx="12"/>
          </p:nvPr>
        </p:nvSpPr>
        <p:spPr/>
        <p:txBody>
          <a:bodyPr/>
          <a:lstStyle/>
          <a:p>
            <a:fld id="{940E16AC-D5D0-4894-B51E-74CD1D8ADFA9}" type="slidenum">
              <a:rPr lang="es-ES" smtClean="0"/>
              <a:t>‹Nº›</a:t>
            </a:fld>
            <a:endParaRPr lang="es-ES"/>
          </a:p>
        </p:txBody>
      </p:sp>
    </p:spTree>
    <p:extLst>
      <p:ext uri="{BB962C8B-B14F-4D97-AF65-F5344CB8AC3E}">
        <p14:creationId xmlns:p14="http://schemas.microsoft.com/office/powerpoint/2010/main" val="165510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93CCC-369A-A9D5-BEC8-70E486A3E8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BB52FC-C678-C36A-3192-9EE1DBFF8E8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DE8186-F5A8-596C-5319-CD1417ECDBD3}"/>
              </a:ext>
            </a:extLst>
          </p:cNvPr>
          <p:cNvSpPr>
            <a:spLocks noGrp="1"/>
          </p:cNvSpPr>
          <p:nvPr>
            <p:ph type="dt" sz="half" idx="10"/>
          </p:nvPr>
        </p:nvSpPr>
        <p:spPr/>
        <p:txBody>
          <a:bodyPr/>
          <a:lstStyle/>
          <a:p>
            <a:fld id="{1F1183E3-2715-46C6-AC6E-5F857C340806}" type="datetimeFigureOut">
              <a:rPr lang="es-ES" smtClean="0"/>
              <a:t>11/12/2025</a:t>
            </a:fld>
            <a:endParaRPr lang="es-ES"/>
          </a:p>
        </p:txBody>
      </p:sp>
      <p:sp>
        <p:nvSpPr>
          <p:cNvPr id="5" name="Marcador de pie de página 4">
            <a:extLst>
              <a:ext uri="{FF2B5EF4-FFF2-40B4-BE49-F238E27FC236}">
                <a16:creationId xmlns:a16="http://schemas.microsoft.com/office/drawing/2014/main" id="{1ADE8EE0-C13B-1E04-C5F5-180D7AA0E3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2FAAF5-1189-22FA-FA02-557102509209}"/>
              </a:ext>
            </a:extLst>
          </p:cNvPr>
          <p:cNvSpPr>
            <a:spLocks noGrp="1"/>
          </p:cNvSpPr>
          <p:nvPr>
            <p:ph type="sldNum" sz="quarter" idx="12"/>
          </p:nvPr>
        </p:nvSpPr>
        <p:spPr/>
        <p:txBody>
          <a:bodyPr/>
          <a:lstStyle/>
          <a:p>
            <a:fld id="{940E16AC-D5D0-4894-B51E-74CD1D8ADFA9}" type="slidenum">
              <a:rPr lang="es-ES" smtClean="0"/>
              <a:t>‹Nº›</a:t>
            </a:fld>
            <a:endParaRPr lang="es-ES"/>
          </a:p>
        </p:txBody>
      </p:sp>
    </p:spTree>
    <p:extLst>
      <p:ext uri="{BB962C8B-B14F-4D97-AF65-F5344CB8AC3E}">
        <p14:creationId xmlns:p14="http://schemas.microsoft.com/office/powerpoint/2010/main" val="79582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0CCC3-F869-818F-C52D-2F7554A8FF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5687A7-C6F2-3C58-2431-C9E3B0249B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48729EC-6B64-C866-68FE-F1F044726470}"/>
              </a:ext>
            </a:extLst>
          </p:cNvPr>
          <p:cNvSpPr>
            <a:spLocks noGrp="1"/>
          </p:cNvSpPr>
          <p:nvPr>
            <p:ph type="dt" sz="half" idx="10"/>
          </p:nvPr>
        </p:nvSpPr>
        <p:spPr/>
        <p:txBody>
          <a:bodyPr/>
          <a:lstStyle/>
          <a:p>
            <a:fld id="{1F1183E3-2715-46C6-AC6E-5F857C340806}" type="datetimeFigureOut">
              <a:rPr lang="es-ES" smtClean="0"/>
              <a:t>11/12/2025</a:t>
            </a:fld>
            <a:endParaRPr lang="es-ES"/>
          </a:p>
        </p:txBody>
      </p:sp>
      <p:sp>
        <p:nvSpPr>
          <p:cNvPr id="5" name="Marcador de pie de página 4">
            <a:extLst>
              <a:ext uri="{FF2B5EF4-FFF2-40B4-BE49-F238E27FC236}">
                <a16:creationId xmlns:a16="http://schemas.microsoft.com/office/drawing/2014/main" id="{B48C41A9-8E21-C645-7159-68845F7989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4A3C9D4-7F4A-215B-4E94-281802EFB6BD}"/>
              </a:ext>
            </a:extLst>
          </p:cNvPr>
          <p:cNvSpPr>
            <a:spLocks noGrp="1"/>
          </p:cNvSpPr>
          <p:nvPr>
            <p:ph type="sldNum" sz="quarter" idx="12"/>
          </p:nvPr>
        </p:nvSpPr>
        <p:spPr/>
        <p:txBody>
          <a:bodyPr/>
          <a:lstStyle/>
          <a:p>
            <a:fld id="{940E16AC-D5D0-4894-B51E-74CD1D8ADFA9}" type="slidenum">
              <a:rPr lang="es-ES" smtClean="0"/>
              <a:t>‹Nº›</a:t>
            </a:fld>
            <a:endParaRPr lang="es-ES"/>
          </a:p>
        </p:txBody>
      </p:sp>
    </p:spTree>
    <p:extLst>
      <p:ext uri="{BB962C8B-B14F-4D97-AF65-F5344CB8AC3E}">
        <p14:creationId xmlns:p14="http://schemas.microsoft.com/office/powerpoint/2010/main" val="3687325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34585-BE5D-797E-2701-9395F8830CF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426E20E-E1BC-1C21-A9D6-27C6165D1A1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4D1F782-33C9-0C58-73EC-A2B77B0C81A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6DA9F5B-D20C-37FF-3DA3-7052A79B635A}"/>
              </a:ext>
            </a:extLst>
          </p:cNvPr>
          <p:cNvSpPr>
            <a:spLocks noGrp="1"/>
          </p:cNvSpPr>
          <p:nvPr>
            <p:ph type="dt" sz="half" idx="10"/>
          </p:nvPr>
        </p:nvSpPr>
        <p:spPr/>
        <p:txBody>
          <a:bodyPr/>
          <a:lstStyle/>
          <a:p>
            <a:fld id="{1F1183E3-2715-46C6-AC6E-5F857C340806}" type="datetimeFigureOut">
              <a:rPr lang="es-ES" smtClean="0"/>
              <a:t>11/12/2025</a:t>
            </a:fld>
            <a:endParaRPr lang="es-ES"/>
          </a:p>
        </p:txBody>
      </p:sp>
      <p:sp>
        <p:nvSpPr>
          <p:cNvPr id="6" name="Marcador de pie de página 5">
            <a:extLst>
              <a:ext uri="{FF2B5EF4-FFF2-40B4-BE49-F238E27FC236}">
                <a16:creationId xmlns:a16="http://schemas.microsoft.com/office/drawing/2014/main" id="{A56DBF7F-6D8A-8F37-9727-3827461145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D3D734-DB93-1964-660E-512A5FEB19C9}"/>
              </a:ext>
            </a:extLst>
          </p:cNvPr>
          <p:cNvSpPr>
            <a:spLocks noGrp="1"/>
          </p:cNvSpPr>
          <p:nvPr>
            <p:ph type="sldNum" sz="quarter" idx="12"/>
          </p:nvPr>
        </p:nvSpPr>
        <p:spPr/>
        <p:txBody>
          <a:bodyPr/>
          <a:lstStyle/>
          <a:p>
            <a:fld id="{940E16AC-D5D0-4894-B51E-74CD1D8ADFA9}" type="slidenum">
              <a:rPr lang="es-ES" smtClean="0"/>
              <a:t>‹Nº›</a:t>
            </a:fld>
            <a:endParaRPr lang="es-ES"/>
          </a:p>
        </p:txBody>
      </p:sp>
    </p:spTree>
    <p:extLst>
      <p:ext uri="{BB962C8B-B14F-4D97-AF65-F5344CB8AC3E}">
        <p14:creationId xmlns:p14="http://schemas.microsoft.com/office/powerpoint/2010/main" val="358254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B6BB43-DC24-6686-C594-0FFCD2263CB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10D4FCA-4453-0251-4900-B0CB46D84E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692A1DE-8749-F12C-DE87-4CB2F77E583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AFAA657-F815-D724-52FE-A5FB69819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451039B-B36B-1222-5690-44475F1EC77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E20E54-B6AE-2707-C402-3B78144FF3F0}"/>
              </a:ext>
            </a:extLst>
          </p:cNvPr>
          <p:cNvSpPr>
            <a:spLocks noGrp="1"/>
          </p:cNvSpPr>
          <p:nvPr>
            <p:ph type="dt" sz="half" idx="10"/>
          </p:nvPr>
        </p:nvSpPr>
        <p:spPr/>
        <p:txBody>
          <a:bodyPr/>
          <a:lstStyle/>
          <a:p>
            <a:fld id="{1F1183E3-2715-46C6-AC6E-5F857C340806}" type="datetimeFigureOut">
              <a:rPr lang="es-ES" smtClean="0"/>
              <a:t>11/12/2025</a:t>
            </a:fld>
            <a:endParaRPr lang="es-ES"/>
          </a:p>
        </p:txBody>
      </p:sp>
      <p:sp>
        <p:nvSpPr>
          <p:cNvPr id="8" name="Marcador de pie de página 7">
            <a:extLst>
              <a:ext uri="{FF2B5EF4-FFF2-40B4-BE49-F238E27FC236}">
                <a16:creationId xmlns:a16="http://schemas.microsoft.com/office/drawing/2014/main" id="{B1955EBA-8FC6-4521-ECE7-62238942388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53A24D6-E8E7-98D9-EDE0-8DE15F890DC6}"/>
              </a:ext>
            </a:extLst>
          </p:cNvPr>
          <p:cNvSpPr>
            <a:spLocks noGrp="1"/>
          </p:cNvSpPr>
          <p:nvPr>
            <p:ph type="sldNum" sz="quarter" idx="12"/>
          </p:nvPr>
        </p:nvSpPr>
        <p:spPr/>
        <p:txBody>
          <a:bodyPr/>
          <a:lstStyle/>
          <a:p>
            <a:fld id="{940E16AC-D5D0-4894-B51E-74CD1D8ADFA9}" type="slidenum">
              <a:rPr lang="es-ES" smtClean="0"/>
              <a:t>‹Nº›</a:t>
            </a:fld>
            <a:endParaRPr lang="es-ES"/>
          </a:p>
        </p:txBody>
      </p:sp>
    </p:spTree>
    <p:extLst>
      <p:ext uri="{BB962C8B-B14F-4D97-AF65-F5344CB8AC3E}">
        <p14:creationId xmlns:p14="http://schemas.microsoft.com/office/powerpoint/2010/main" val="217312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2E948-90F9-B3F6-363B-466FBA84BE1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DD09C1F-9E79-F6AF-D9CB-ACCBCD9D9A5A}"/>
              </a:ext>
            </a:extLst>
          </p:cNvPr>
          <p:cNvSpPr>
            <a:spLocks noGrp="1"/>
          </p:cNvSpPr>
          <p:nvPr>
            <p:ph type="dt" sz="half" idx="10"/>
          </p:nvPr>
        </p:nvSpPr>
        <p:spPr/>
        <p:txBody>
          <a:bodyPr/>
          <a:lstStyle/>
          <a:p>
            <a:fld id="{1F1183E3-2715-46C6-AC6E-5F857C340806}" type="datetimeFigureOut">
              <a:rPr lang="es-ES" smtClean="0"/>
              <a:t>11/12/2025</a:t>
            </a:fld>
            <a:endParaRPr lang="es-ES"/>
          </a:p>
        </p:txBody>
      </p:sp>
      <p:sp>
        <p:nvSpPr>
          <p:cNvPr id="4" name="Marcador de pie de página 3">
            <a:extLst>
              <a:ext uri="{FF2B5EF4-FFF2-40B4-BE49-F238E27FC236}">
                <a16:creationId xmlns:a16="http://schemas.microsoft.com/office/drawing/2014/main" id="{8780E77B-881B-8D6B-B712-8EC605C1C6B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CBFC281-69A4-E2B0-E6EE-413AE19C7DD8}"/>
              </a:ext>
            </a:extLst>
          </p:cNvPr>
          <p:cNvSpPr>
            <a:spLocks noGrp="1"/>
          </p:cNvSpPr>
          <p:nvPr>
            <p:ph type="sldNum" sz="quarter" idx="12"/>
          </p:nvPr>
        </p:nvSpPr>
        <p:spPr/>
        <p:txBody>
          <a:bodyPr/>
          <a:lstStyle/>
          <a:p>
            <a:fld id="{940E16AC-D5D0-4894-B51E-74CD1D8ADFA9}" type="slidenum">
              <a:rPr lang="es-ES" smtClean="0"/>
              <a:t>‹Nº›</a:t>
            </a:fld>
            <a:endParaRPr lang="es-ES"/>
          </a:p>
        </p:txBody>
      </p:sp>
    </p:spTree>
    <p:extLst>
      <p:ext uri="{BB962C8B-B14F-4D97-AF65-F5344CB8AC3E}">
        <p14:creationId xmlns:p14="http://schemas.microsoft.com/office/powerpoint/2010/main" val="187425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BBE79D9-7047-9D3A-0668-9244B0366F1E}"/>
              </a:ext>
            </a:extLst>
          </p:cNvPr>
          <p:cNvSpPr>
            <a:spLocks noGrp="1"/>
          </p:cNvSpPr>
          <p:nvPr>
            <p:ph type="dt" sz="half" idx="10"/>
          </p:nvPr>
        </p:nvSpPr>
        <p:spPr/>
        <p:txBody>
          <a:bodyPr/>
          <a:lstStyle/>
          <a:p>
            <a:fld id="{1F1183E3-2715-46C6-AC6E-5F857C340806}" type="datetimeFigureOut">
              <a:rPr lang="es-ES" smtClean="0"/>
              <a:t>11/12/2025</a:t>
            </a:fld>
            <a:endParaRPr lang="es-ES"/>
          </a:p>
        </p:txBody>
      </p:sp>
      <p:sp>
        <p:nvSpPr>
          <p:cNvPr id="3" name="Marcador de pie de página 2">
            <a:extLst>
              <a:ext uri="{FF2B5EF4-FFF2-40B4-BE49-F238E27FC236}">
                <a16:creationId xmlns:a16="http://schemas.microsoft.com/office/drawing/2014/main" id="{5F7FC827-9045-23EB-CA30-3EC011A453F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5F47BB4-9D05-7639-A860-B876BC1749B3}"/>
              </a:ext>
            </a:extLst>
          </p:cNvPr>
          <p:cNvSpPr>
            <a:spLocks noGrp="1"/>
          </p:cNvSpPr>
          <p:nvPr>
            <p:ph type="sldNum" sz="quarter" idx="12"/>
          </p:nvPr>
        </p:nvSpPr>
        <p:spPr/>
        <p:txBody>
          <a:bodyPr/>
          <a:lstStyle/>
          <a:p>
            <a:fld id="{940E16AC-D5D0-4894-B51E-74CD1D8ADFA9}" type="slidenum">
              <a:rPr lang="es-ES" smtClean="0"/>
              <a:t>‹Nº›</a:t>
            </a:fld>
            <a:endParaRPr lang="es-ES"/>
          </a:p>
        </p:txBody>
      </p:sp>
    </p:spTree>
    <p:extLst>
      <p:ext uri="{BB962C8B-B14F-4D97-AF65-F5344CB8AC3E}">
        <p14:creationId xmlns:p14="http://schemas.microsoft.com/office/powerpoint/2010/main" val="78530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B43333-15A8-9516-3AAB-100B94332B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8B9899F-9503-8688-5C8F-289D260693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523A74C-3622-9387-098F-AA4F51549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A274546-9C4F-B2A3-CDD0-1A76F05A3166}"/>
              </a:ext>
            </a:extLst>
          </p:cNvPr>
          <p:cNvSpPr>
            <a:spLocks noGrp="1"/>
          </p:cNvSpPr>
          <p:nvPr>
            <p:ph type="dt" sz="half" idx="10"/>
          </p:nvPr>
        </p:nvSpPr>
        <p:spPr/>
        <p:txBody>
          <a:bodyPr/>
          <a:lstStyle/>
          <a:p>
            <a:fld id="{1F1183E3-2715-46C6-AC6E-5F857C340806}" type="datetimeFigureOut">
              <a:rPr lang="es-ES" smtClean="0"/>
              <a:t>11/12/2025</a:t>
            </a:fld>
            <a:endParaRPr lang="es-ES"/>
          </a:p>
        </p:txBody>
      </p:sp>
      <p:sp>
        <p:nvSpPr>
          <p:cNvPr id="6" name="Marcador de pie de página 5">
            <a:extLst>
              <a:ext uri="{FF2B5EF4-FFF2-40B4-BE49-F238E27FC236}">
                <a16:creationId xmlns:a16="http://schemas.microsoft.com/office/drawing/2014/main" id="{6B1BFC8D-A77A-1FA1-89C1-F08C17E028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6CB0D4-58A7-8332-24AC-E812C48B5672}"/>
              </a:ext>
            </a:extLst>
          </p:cNvPr>
          <p:cNvSpPr>
            <a:spLocks noGrp="1"/>
          </p:cNvSpPr>
          <p:nvPr>
            <p:ph type="sldNum" sz="quarter" idx="12"/>
          </p:nvPr>
        </p:nvSpPr>
        <p:spPr/>
        <p:txBody>
          <a:bodyPr/>
          <a:lstStyle/>
          <a:p>
            <a:fld id="{940E16AC-D5D0-4894-B51E-74CD1D8ADFA9}" type="slidenum">
              <a:rPr lang="es-ES" smtClean="0"/>
              <a:t>‹Nº›</a:t>
            </a:fld>
            <a:endParaRPr lang="es-ES"/>
          </a:p>
        </p:txBody>
      </p:sp>
    </p:spTree>
    <p:extLst>
      <p:ext uri="{BB962C8B-B14F-4D97-AF65-F5344CB8AC3E}">
        <p14:creationId xmlns:p14="http://schemas.microsoft.com/office/powerpoint/2010/main" val="306828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B4A4E9-6AE6-484E-D9FC-ECD80E90AC3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6883BEC-F85E-9B9C-6E12-2858FCFD7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0E1D16-124A-B36B-A6A7-F1EF0DD40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25CFA1-A489-8FDB-DF5D-CC1A24A1AAEE}"/>
              </a:ext>
            </a:extLst>
          </p:cNvPr>
          <p:cNvSpPr>
            <a:spLocks noGrp="1"/>
          </p:cNvSpPr>
          <p:nvPr>
            <p:ph type="dt" sz="half" idx="10"/>
          </p:nvPr>
        </p:nvSpPr>
        <p:spPr/>
        <p:txBody>
          <a:bodyPr/>
          <a:lstStyle/>
          <a:p>
            <a:fld id="{1F1183E3-2715-46C6-AC6E-5F857C340806}" type="datetimeFigureOut">
              <a:rPr lang="es-ES" smtClean="0"/>
              <a:t>11/12/2025</a:t>
            </a:fld>
            <a:endParaRPr lang="es-ES"/>
          </a:p>
        </p:txBody>
      </p:sp>
      <p:sp>
        <p:nvSpPr>
          <p:cNvPr id="6" name="Marcador de pie de página 5">
            <a:extLst>
              <a:ext uri="{FF2B5EF4-FFF2-40B4-BE49-F238E27FC236}">
                <a16:creationId xmlns:a16="http://schemas.microsoft.com/office/drawing/2014/main" id="{B5A76A9B-0FD1-453E-11CC-8039052CABA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F33DC6-C73D-6E6A-9A28-930BD125241A}"/>
              </a:ext>
            </a:extLst>
          </p:cNvPr>
          <p:cNvSpPr>
            <a:spLocks noGrp="1"/>
          </p:cNvSpPr>
          <p:nvPr>
            <p:ph type="sldNum" sz="quarter" idx="12"/>
          </p:nvPr>
        </p:nvSpPr>
        <p:spPr/>
        <p:txBody>
          <a:bodyPr/>
          <a:lstStyle/>
          <a:p>
            <a:fld id="{940E16AC-D5D0-4894-B51E-74CD1D8ADFA9}" type="slidenum">
              <a:rPr lang="es-ES" smtClean="0"/>
              <a:t>‹Nº›</a:t>
            </a:fld>
            <a:endParaRPr lang="es-ES"/>
          </a:p>
        </p:txBody>
      </p:sp>
    </p:spTree>
    <p:extLst>
      <p:ext uri="{BB962C8B-B14F-4D97-AF65-F5344CB8AC3E}">
        <p14:creationId xmlns:p14="http://schemas.microsoft.com/office/powerpoint/2010/main" val="208514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F9FDD9-F9AB-D044-2638-780DD7C86E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9DA35FA-98DB-F0AC-BF07-92B7A93D23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DCCD0A-9F52-DA27-14A3-F0355A5D1A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183E3-2715-46C6-AC6E-5F857C340806}" type="datetimeFigureOut">
              <a:rPr lang="es-ES" smtClean="0"/>
              <a:t>11/12/2025</a:t>
            </a:fld>
            <a:endParaRPr lang="es-ES"/>
          </a:p>
        </p:txBody>
      </p:sp>
      <p:sp>
        <p:nvSpPr>
          <p:cNvPr id="5" name="Marcador de pie de página 4">
            <a:extLst>
              <a:ext uri="{FF2B5EF4-FFF2-40B4-BE49-F238E27FC236}">
                <a16:creationId xmlns:a16="http://schemas.microsoft.com/office/drawing/2014/main" id="{76DD9535-D08D-4DAF-FF5E-B5D180981D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1678DA0-2EAB-9084-E30B-E4226F2D0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E16AC-D5D0-4894-B51E-74CD1D8ADFA9}" type="slidenum">
              <a:rPr lang="es-ES" smtClean="0"/>
              <a:t>‹Nº›</a:t>
            </a:fld>
            <a:endParaRPr lang="es-ES"/>
          </a:p>
        </p:txBody>
      </p:sp>
    </p:spTree>
    <p:extLst>
      <p:ext uri="{BB962C8B-B14F-4D97-AF65-F5344CB8AC3E}">
        <p14:creationId xmlns:p14="http://schemas.microsoft.com/office/powerpoint/2010/main" val="256498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eleconomista.es/motor/noticias/13456443/07/25/la-alicantina-tera-sella-un-acuerdo-con-el-mayor-fabricante-mundial-de-baterias-la-china-catl-sera-su-servicio-oficial-en-espana.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www.grupocartes-industria.es/hidraulic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www.mdbergueda.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hyperlink" Target="https://icerbrakes.com/noticias/ficha/ICER-avanza-con-las-obras-de-ampliacion-de-la-planta-fotovoltaica" TargetMode="External"/><Relationship Id="rId4" Type="http://schemas.openxmlformats.org/officeDocument/2006/relationships/hyperlink" Target="https://autopos.es/posventa-sostenible/icer-acelera-su-transicion-verde-con-icer-goes-gre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linkedin.com/posts/bilbaotruck_sostenibilidad-medioambiente-innovaci%C3%B3n-activity-7221487665563508736-yNNC/?originalSubdomain=es" TargetMode="External"/><Relationship Id="rId5" Type="http://schemas.openxmlformats.org/officeDocument/2006/relationships/hyperlink" Target="https://www.youtube.com/watch?v=qwqDuuugVJM"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www.clarios.com/es/insights/news/news-detail/clarios-expands-csr-commitment-in-spain-with-national-stem-talent-girl-initiativ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campus.motioformacion.com/ciclos-formativos-moti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youtu.be/3Yiid9bhpV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AAF35-C3B6-D4BE-14D3-175B278AF84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0227E53-2929-E4ED-97FB-17094A281C3E}"/>
              </a:ext>
            </a:extLst>
          </p:cNvPr>
          <p:cNvSpPr>
            <a:spLocks noChangeArrowheads="1"/>
          </p:cNvSpPr>
          <p:nvPr/>
        </p:nvSpPr>
        <p:spPr bwMode="auto">
          <a:xfrm>
            <a:off x="7958938" y="54404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6" name="Imagen 15" descr="Patrón de fondo&#10;&#10;Descripción generada automáticamente">
            <a:extLst>
              <a:ext uri="{FF2B5EF4-FFF2-40B4-BE49-F238E27FC236}">
                <a16:creationId xmlns:a16="http://schemas.microsoft.com/office/drawing/2014/main" id="{EADFE103-82FF-47A0-BC1D-FCB94FBD3A93}"/>
              </a:ext>
            </a:extLst>
          </p:cNvPr>
          <p:cNvPicPr>
            <a:picLocks noChangeAspect="1"/>
          </p:cNvPicPr>
          <p:nvPr/>
        </p:nvPicPr>
        <p:blipFill>
          <a:blip r:embed="rId2"/>
          <a:stretch>
            <a:fillRect/>
          </a:stretch>
        </p:blipFill>
        <p:spPr>
          <a:xfrm rot="16200000">
            <a:off x="3706124" y="-3696397"/>
            <a:ext cx="4779753" cy="12192001"/>
          </a:xfrm>
          <a:prstGeom prst="rect">
            <a:avLst/>
          </a:prstGeom>
        </p:spPr>
      </p:pic>
      <p:sp>
        <p:nvSpPr>
          <p:cNvPr id="11" name="CuadroTexto 10">
            <a:extLst>
              <a:ext uri="{FF2B5EF4-FFF2-40B4-BE49-F238E27FC236}">
                <a16:creationId xmlns:a16="http://schemas.microsoft.com/office/drawing/2014/main" id="{53DA3410-B381-3617-3587-A52743D2D858}"/>
              </a:ext>
            </a:extLst>
          </p:cNvPr>
          <p:cNvSpPr txBox="1"/>
          <p:nvPr/>
        </p:nvSpPr>
        <p:spPr>
          <a:xfrm>
            <a:off x="1077560" y="1608403"/>
            <a:ext cx="10036879" cy="3031599"/>
          </a:xfrm>
          <a:prstGeom prst="rect">
            <a:avLst/>
          </a:prstGeom>
        </p:spPr>
        <p:txBody>
          <a:bodyPr wrap="square" rtlCol="0">
            <a:spAutoFit/>
          </a:bodyPr>
          <a:lstStyle/>
          <a:p>
            <a:pPr algn="ctr"/>
            <a:r>
              <a:rPr lang="es-ES" sz="4500" dirty="0">
                <a:solidFill>
                  <a:schemeClr val="bg1"/>
                </a:solidFill>
                <a:latin typeface="Gotham Bold" pitchFamily="50" charset="0"/>
                <a:cs typeface="Gotham Bold" pitchFamily="50" charset="0"/>
              </a:rPr>
              <a:t>V Edición </a:t>
            </a:r>
          </a:p>
          <a:p>
            <a:pPr algn="ctr"/>
            <a:r>
              <a:rPr lang="es-ES" sz="4500" dirty="0">
                <a:solidFill>
                  <a:schemeClr val="bg1"/>
                </a:solidFill>
                <a:latin typeface="Gotham Bold" pitchFamily="50" charset="0"/>
                <a:cs typeface="Gotham Bold" pitchFamily="50" charset="0"/>
              </a:rPr>
              <a:t>Premios Compromiso con la Sostenibilidad en la Posventa</a:t>
            </a:r>
          </a:p>
          <a:p>
            <a:pPr algn="ctr"/>
            <a:endParaRPr lang="es-ES" sz="2800" dirty="0">
              <a:solidFill>
                <a:schemeClr val="bg1"/>
              </a:solidFill>
              <a:latin typeface="Gotham Bold" pitchFamily="50" charset="0"/>
              <a:cs typeface="Gotham Bold" pitchFamily="50" charset="0"/>
            </a:endParaRPr>
          </a:p>
          <a:p>
            <a:pPr algn="ctr"/>
            <a:r>
              <a:rPr lang="es-ES" sz="2800" dirty="0">
                <a:solidFill>
                  <a:schemeClr val="bg1"/>
                </a:solidFill>
                <a:latin typeface="Gotham Bold" pitchFamily="50" charset="0"/>
                <a:cs typeface="Gotham Bold" pitchFamily="50" charset="0"/>
              </a:rPr>
              <a:t>16 de diciembre de 2025</a:t>
            </a:r>
          </a:p>
        </p:txBody>
      </p:sp>
      <p:pic>
        <p:nvPicPr>
          <p:cNvPr id="18" name="Imagen 17" descr="Interfaz de usuario gráfica, Aplicación&#10;&#10;Descripción generada automáticamente">
            <a:extLst>
              <a:ext uri="{FF2B5EF4-FFF2-40B4-BE49-F238E27FC236}">
                <a16:creationId xmlns:a16="http://schemas.microsoft.com/office/drawing/2014/main" id="{BE65DB59-D780-A279-1465-111DC18A4A54}"/>
              </a:ext>
            </a:extLst>
          </p:cNvPr>
          <p:cNvPicPr>
            <a:picLocks noChangeAspect="1"/>
          </p:cNvPicPr>
          <p:nvPr/>
        </p:nvPicPr>
        <p:blipFill>
          <a:blip r:embed="rId3"/>
          <a:srcRect b="23823"/>
          <a:stretch/>
        </p:blipFill>
        <p:spPr>
          <a:xfrm>
            <a:off x="1403471" y="307014"/>
            <a:ext cx="7957317" cy="996330"/>
          </a:xfrm>
          <a:prstGeom prst="rect">
            <a:avLst/>
          </a:prstGeom>
        </p:spPr>
      </p:pic>
      <p:pic>
        <p:nvPicPr>
          <p:cNvPr id="27" name="Imagen 26">
            <a:extLst>
              <a:ext uri="{FF2B5EF4-FFF2-40B4-BE49-F238E27FC236}">
                <a16:creationId xmlns:a16="http://schemas.microsoft.com/office/drawing/2014/main" id="{8E2269CF-8590-9BF6-1C09-1CD76C9180F1}"/>
              </a:ext>
            </a:extLst>
          </p:cNvPr>
          <p:cNvPicPr>
            <a:picLocks noChangeAspect="1"/>
          </p:cNvPicPr>
          <p:nvPr/>
        </p:nvPicPr>
        <p:blipFill>
          <a:blip r:embed="rId4"/>
          <a:stretch>
            <a:fillRect/>
          </a:stretch>
        </p:blipFill>
        <p:spPr>
          <a:xfrm>
            <a:off x="181155" y="5135408"/>
            <a:ext cx="11829690" cy="1210298"/>
          </a:xfrm>
          <a:prstGeom prst="rect">
            <a:avLst/>
          </a:prstGeom>
        </p:spPr>
      </p:pic>
    </p:spTree>
    <p:extLst>
      <p:ext uri="{BB962C8B-B14F-4D97-AF65-F5344CB8AC3E}">
        <p14:creationId xmlns:p14="http://schemas.microsoft.com/office/powerpoint/2010/main" val="3796549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1721E-3EC8-C488-37CA-F03998701419}"/>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EFC1BE4-52A8-3349-27FA-7D2A86FBD812}"/>
              </a:ext>
            </a:extLst>
          </p:cNvPr>
          <p:cNvSpPr>
            <a:spLocks noChangeArrowheads="1"/>
          </p:cNvSpPr>
          <p:nvPr/>
        </p:nvSpPr>
        <p:spPr bwMode="auto">
          <a:xfrm>
            <a:off x="7958938" y="54404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6" name="Imagen 15" descr="Patrón de fondo&#10;&#10;Descripción generada automáticamente">
            <a:extLst>
              <a:ext uri="{FF2B5EF4-FFF2-40B4-BE49-F238E27FC236}">
                <a16:creationId xmlns:a16="http://schemas.microsoft.com/office/drawing/2014/main" id="{AAE69DCA-6522-7C52-E697-F37ECDAC7C3D}"/>
              </a:ext>
            </a:extLst>
          </p:cNvPr>
          <p:cNvPicPr>
            <a:picLocks noChangeAspect="1"/>
          </p:cNvPicPr>
          <p:nvPr/>
        </p:nvPicPr>
        <p:blipFill>
          <a:blip r:embed="rId2"/>
          <a:stretch>
            <a:fillRect/>
          </a:stretch>
        </p:blipFill>
        <p:spPr>
          <a:xfrm rot="16200000">
            <a:off x="3706124" y="-3706125"/>
            <a:ext cx="4779753" cy="12192001"/>
          </a:xfrm>
          <a:prstGeom prst="rect">
            <a:avLst/>
          </a:prstGeom>
        </p:spPr>
      </p:pic>
      <p:pic>
        <p:nvPicPr>
          <p:cNvPr id="18" name="Imagen 17" descr="Interfaz de usuario gráfica, Aplicación&#10;&#10;Descripción generada automáticamente">
            <a:extLst>
              <a:ext uri="{FF2B5EF4-FFF2-40B4-BE49-F238E27FC236}">
                <a16:creationId xmlns:a16="http://schemas.microsoft.com/office/drawing/2014/main" id="{770F26BE-B67E-794D-D313-7CC2AEAD43F1}"/>
              </a:ext>
            </a:extLst>
          </p:cNvPr>
          <p:cNvPicPr>
            <a:picLocks noChangeAspect="1"/>
          </p:cNvPicPr>
          <p:nvPr/>
        </p:nvPicPr>
        <p:blipFill>
          <a:blip r:embed="rId3"/>
          <a:srcRect b="23823"/>
          <a:stretch/>
        </p:blipFill>
        <p:spPr>
          <a:xfrm>
            <a:off x="1543430" y="477224"/>
            <a:ext cx="7957317" cy="996330"/>
          </a:xfrm>
          <a:prstGeom prst="rect">
            <a:avLst/>
          </a:prstGeom>
        </p:spPr>
      </p:pic>
      <p:sp>
        <p:nvSpPr>
          <p:cNvPr id="3" name="CuadroTexto 2">
            <a:extLst>
              <a:ext uri="{FF2B5EF4-FFF2-40B4-BE49-F238E27FC236}">
                <a16:creationId xmlns:a16="http://schemas.microsoft.com/office/drawing/2014/main" id="{D4489A0A-8E11-6274-097E-3F9A865A0345}"/>
              </a:ext>
            </a:extLst>
          </p:cNvPr>
          <p:cNvSpPr txBox="1"/>
          <p:nvPr/>
        </p:nvSpPr>
        <p:spPr>
          <a:xfrm>
            <a:off x="1660187" y="1950780"/>
            <a:ext cx="8871625" cy="1477328"/>
          </a:xfrm>
          <a:prstGeom prst="rect">
            <a:avLst/>
          </a:prstGeom>
        </p:spPr>
        <p:txBody>
          <a:bodyPr wrap="square" rtlCol="0">
            <a:spAutoFit/>
          </a:bodyPr>
          <a:lstStyle/>
          <a:p>
            <a:pPr algn="ctr"/>
            <a:r>
              <a:rPr lang="es-ES" sz="4500" dirty="0">
                <a:solidFill>
                  <a:schemeClr val="bg1"/>
                </a:solidFill>
                <a:latin typeface="Gotham Bold" pitchFamily="50" charset="0"/>
                <a:cs typeface="Gotham Bold" pitchFamily="50" charset="0"/>
              </a:rPr>
              <a:t>EMPRESAS PREMIADAS </a:t>
            </a:r>
          </a:p>
          <a:p>
            <a:pPr algn="ctr"/>
            <a:r>
              <a:rPr lang="es-ES" sz="4500" dirty="0">
                <a:solidFill>
                  <a:schemeClr val="bg1"/>
                </a:solidFill>
                <a:latin typeface="Gotham Light" pitchFamily="50" charset="0"/>
                <a:cs typeface="Gotham Light" pitchFamily="50" charset="0"/>
              </a:rPr>
              <a:t>INNOVACIÓN SOSTENIBLE</a:t>
            </a:r>
          </a:p>
        </p:txBody>
      </p:sp>
      <p:pic>
        <p:nvPicPr>
          <p:cNvPr id="4" name="Imagen 3">
            <a:extLst>
              <a:ext uri="{FF2B5EF4-FFF2-40B4-BE49-F238E27FC236}">
                <a16:creationId xmlns:a16="http://schemas.microsoft.com/office/drawing/2014/main" id="{A65E80EA-3A2E-4F9A-324C-9B4C9D682CD6}"/>
              </a:ext>
            </a:extLst>
          </p:cNvPr>
          <p:cNvPicPr>
            <a:picLocks noChangeAspect="1"/>
          </p:cNvPicPr>
          <p:nvPr/>
        </p:nvPicPr>
        <p:blipFill>
          <a:blip r:embed="rId4"/>
          <a:stretch>
            <a:fillRect/>
          </a:stretch>
        </p:blipFill>
        <p:spPr>
          <a:xfrm>
            <a:off x="0" y="4822954"/>
            <a:ext cx="12192000" cy="2035046"/>
          </a:xfrm>
          <a:prstGeom prst="rect">
            <a:avLst/>
          </a:prstGeom>
        </p:spPr>
      </p:pic>
    </p:spTree>
    <p:extLst>
      <p:ext uri="{BB962C8B-B14F-4D97-AF65-F5344CB8AC3E}">
        <p14:creationId xmlns:p14="http://schemas.microsoft.com/office/powerpoint/2010/main" val="395295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934FE-E872-3521-3CB0-96214BAF5442}"/>
            </a:ext>
          </a:extLst>
        </p:cNvPr>
        <p:cNvGrpSpPr/>
        <p:nvPr/>
      </p:nvGrpSpPr>
      <p:grpSpPr>
        <a:xfrm>
          <a:off x="0" y="0"/>
          <a:ext cx="0" cy="0"/>
          <a:chOff x="0" y="0"/>
          <a:chExt cx="0" cy="0"/>
        </a:xfrm>
      </p:grpSpPr>
      <p:pic>
        <p:nvPicPr>
          <p:cNvPr id="11" name="Imagen 10" descr="Patrón de fondo&#10;&#10;Descripción generada automáticamente">
            <a:extLst>
              <a:ext uri="{FF2B5EF4-FFF2-40B4-BE49-F238E27FC236}">
                <a16:creationId xmlns:a16="http://schemas.microsoft.com/office/drawing/2014/main" id="{58118D04-2177-AC7D-F2AC-72549874ABB5}"/>
              </a:ext>
            </a:extLst>
          </p:cNvPr>
          <p:cNvPicPr>
            <a:picLocks noChangeAspect="1"/>
          </p:cNvPicPr>
          <p:nvPr/>
        </p:nvPicPr>
        <p:blipFill>
          <a:blip r:embed="rId2"/>
          <a:srcRect l="69473"/>
          <a:stretch/>
        </p:blipFill>
        <p:spPr>
          <a:xfrm rot="16200000">
            <a:off x="5311156" y="-5334680"/>
            <a:ext cx="1569692" cy="12192001"/>
          </a:xfrm>
          <a:prstGeom prst="rect">
            <a:avLst/>
          </a:prstGeom>
        </p:spPr>
      </p:pic>
      <p:sp>
        <p:nvSpPr>
          <p:cNvPr id="12" name="CuadroTexto 11">
            <a:extLst>
              <a:ext uri="{FF2B5EF4-FFF2-40B4-BE49-F238E27FC236}">
                <a16:creationId xmlns:a16="http://schemas.microsoft.com/office/drawing/2014/main" id="{A8DBCBA5-995D-18B0-AE66-3EFEC48251E3}"/>
              </a:ext>
            </a:extLst>
          </p:cNvPr>
          <p:cNvSpPr txBox="1"/>
          <p:nvPr/>
        </p:nvSpPr>
        <p:spPr>
          <a:xfrm>
            <a:off x="-136735" y="468932"/>
            <a:ext cx="5322504" cy="584775"/>
          </a:xfrm>
          <a:prstGeom prst="rect">
            <a:avLst/>
          </a:prstGeom>
        </p:spPr>
        <p:txBody>
          <a:bodyPr wrap="square" rtlCol="0">
            <a:spAutoFit/>
          </a:bodyPr>
          <a:lstStyle/>
          <a:p>
            <a:pPr algn="ctr"/>
            <a:r>
              <a:rPr lang="es-ES" sz="3200" dirty="0">
                <a:solidFill>
                  <a:schemeClr val="bg1"/>
                </a:solidFill>
                <a:latin typeface="Gotham Bold" pitchFamily="50" charset="0"/>
                <a:cs typeface="Gotham Bold" pitchFamily="50" charset="0"/>
              </a:rPr>
              <a:t>FABRICANTES</a:t>
            </a:r>
            <a:endParaRPr lang="es-ES" sz="3200" dirty="0">
              <a:solidFill>
                <a:schemeClr val="bg1"/>
              </a:solidFill>
              <a:latin typeface="Gotham Light" pitchFamily="50" charset="0"/>
              <a:cs typeface="Gotham Light" pitchFamily="50" charset="0"/>
            </a:endParaRPr>
          </a:p>
        </p:txBody>
      </p:sp>
      <p:pic>
        <p:nvPicPr>
          <p:cNvPr id="2" name="Imagen 1" descr="Interfaz de usuario gráfica, Aplicación&#10;&#10;Descripción generada automáticamente">
            <a:extLst>
              <a:ext uri="{FF2B5EF4-FFF2-40B4-BE49-F238E27FC236}">
                <a16:creationId xmlns:a16="http://schemas.microsoft.com/office/drawing/2014/main" id="{EDF9811B-9443-F77A-1F5C-7861FA18558A}"/>
              </a:ext>
            </a:extLst>
          </p:cNvPr>
          <p:cNvPicPr>
            <a:picLocks noChangeAspect="1"/>
          </p:cNvPicPr>
          <p:nvPr/>
        </p:nvPicPr>
        <p:blipFill>
          <a:blip r:embed="rId3"/>
          <a:srcRect b="23823"/>
          <a:stretch/>
        </p:blipFill>
        <p:spPr>
          <a:xfrm>
            <a:off x="3916444" y="335173"/>
            <a:ext cx="7957317" cy="996330"/>
          </a:xfrm>
          <a:prstGeom prst="rect">
            <a:avLst/>
          </a:prstGeom>
        </p:spPr>
      </p:pic>
      <p:sp>
        <p:nvSpPr>
          <p:cNvPr id="3" name="CuadroTexto 10">
            <a:extLst>
              <a:ext uri="{FF2B5EF4-FFF2-40B4-BE49-F238E27FC236}">
                <a16:creationId xmlns:a16="http://schemas.microsoft.com/office/drawing/2014/main" id="{88B9C976-55E6-5FFD-BF94-2004BBA996CA}"/>
              </a:ext>
            </a:extLst>
          </p:cNvPr>
          <p:cNvSpPr txBox="1"/>
          <p:nvPr/>
        </p:nvSpPr>
        <p:spPr>
          <a:xfrm>
            <a:off x="1078182" y="3570940"/>
            <a:ext cx="10035628" cy="3568413"/>
          </a:xfrm>
          <a:prstGeom prst="rect">
            <a:avLst/>
          </a:prstGeom>
          <a:noFill/>
        </p:spPr>
        <p:txBody>
          <a:bodyPr wrap="square">
            <a:spAutoFit/>
          </a:bodyPr>
          <a:lstStyle/>
          <a:p>
            <a:pPr algn="ctr">
              <a:lnSpc>
                <a:spcPct val="150000"/>
              </a:lnSpc>
              <a:spcBef>
                <a:spcPct val="0"/>
              </a:spcBef>
              <a:buNone/>
            </a:pPr>
            <a:endParaRPr lang="es-ES" altLang="es-ES" sz="2400" dirty="0">
              <a:solidFill>
                <a:srgbClr val="2F4C4C"/>
              </a:solidFill>
              <a:latin typeface="Gotham Black" pitchFamily="50" charset="0"/>
              <a:cs typeface="Gotham Ultra" pitchFamily="2" charset="0"/>
            </a:endParaRPr>
          </a:p>
          <a:p>
            <a:pPr algn="ctr">
              <a:spcBef>
                <a:spcPct val="0"/>
              </a:spcBef>
            </a:pPr>
            <a:r>
              <a:rPr lang="es-ES" sz="1600" dirty="0">
                <a:solidFill>
                  <a:srgbClr val="2F4C4C"/>
                </a:solidFill>
                <a:latin typeface="Gotham Light" pitchFamily="50" charset="0"/>
                <a:ea typeface="Calibri" panose="020F0502020204030204" pitchFamily="34" charset="0"/>
                <a:cs typeface="Gotham Light" pitchFamily="50" charset="0"/>
              </a:rPr>
              <a:t>Por su pionera planta industrial en Alicante que permite </a:t>
            </a:r>
            <a:r>
              <a:rPr lang="es-ES" sz="1600" b="1" dirty="0">
                <a:solidFill>
                  <a:srgbClr val="2F4C4C"/>
                </a:solidFill>
                <a:latin typeface="Gotham Light" pitchFamily="50" charset="0"/>
                <a:cs typeface="Gotham Light" pitchFamily="50" charset="0"/>
              </a:rPr>
              <a:t>analizar, reparar y reutilizar módulos y celdas de baterías </a:t>
            </a:r>
            <a:r>
              <a:rPr lang="es-ES" sz="1600" dirty="0">
                <a:solidFill>
                  <a:srgbClr val="2F4C4C"/>
                </a:solidFill>
                <a:latin typeface="Gotham Light" pitchFamily="50" charset="0"/>
                <a:cs typeface="Gotham Light" pitchFamily="50" charset="0"/>
              </a:rPr>
              <a:t>de coches eléctricos, </a:t>
            </a:r>
            <a:r>
              <a:rPr lang="es-ES" sz="1600" dirty="0">
                <a:solidFill>
                  <a:srgbClr val="2F4C4C"/>
                </a:solidFill>
                <a:latin typeface="Gotham Light" pitchFamily="50" charset="0"/>
                <a:ea typeface="Calibri" panose="020F0502020204030204" pitchFamily="34" charset="0"/>
                <a:cs typeface="Gotham Light" pitchFamily="50" charset="0"/>
              </a:rPr>
              <a:t>optimizando su aplicación de segunda vida y nuevas baterías de movilidad a partir de componentes reutilizados y el reacondicionamiento de baterías de vehículos eléctricos para su reintegración en circulación. Esto evita la extracción de </a:t>
            </a:r>
            <a:r>
              <a:rPr lang="es-ES" sz="1600" dirty="0">
                <a:solidFill>
                  <a:srgbClr val="2F4C4C"/>
                </a:solidFill>
                <a:latin typeface="Gotham Light" pitchFamily="50" charset="0"/>
                <a:cs typeface="Gotham Light" pitchFamily="50" charset="0"/>
              </a:rPr>
              <a:t>500 kg de minerales estratégicos y ahorrando hasta 1,5 toneladas de CO₂ por cada tonelada de batería revalorizada en esta planta. </a:t>
            </a:r>
          </a:p>
          <a:p>
            <a:pPr algn="ctr">
              <a:spcBef>
                <a:spcPct val="0"/>
              </a:spcBef>
            </a:pPr>
            <a:endParaRPr lang="es-ES" sz="1600" dirty="0">
              <a:solidFill>
                <a:srgbClr val="2F4C4C"/>
              </a:solidFill>
              <a:latin typeface="Gotham Light" pitchFamily="50" charset="0"/>
              <a:cs typeface="Gotham Light" pitchFamily="50" charset="0"/>
            </a:endParaRPr>
          </a:p>
          <a:p>
            <a:pPr algn="ctr">
              <a:spcBef>
                <a:spcPct val="0"/>
              </a:spcBef>
            </a:pPr>
            <a:r>
              <a:rPr lang="es-ES" sz="1400" dirty="0">
                <a:solidFill>
                  <a:srgbClr val="2F4C4C"/>
                </a:solidFill>
                <a:latin typeface="Gotham Light" pitchFamily="50" charset="0"/>
                <a:ea typeface="Calibri" panose="020F0502020204030204" pitchFamily="34" charset="0"/>
                <a:cs typeface="Gotham Light" pitchFamily="50" charset="0"/>
              </a:rPr>
              <a:t>Más información: </a:t>
            </a:r>
            <a:r>
              <a:rPr lang="es-ES" sz="1400" dirty="0">
                <a:solidFill>
                  <a:srgbClr val="334F4F"/>
                </a:solidFill>
                <a:latin typeface="Gotham Light" pitchFamily="50" charset="0"/>
                <a:ea typeface="Calibri" panose="020F0502020204030204" pitchFamily="34" charset="0"/>
                <a:cs typeface="Gotham Light" pitchFamily="50" charset="0"/>
                <a:hlinkClick r:id="rId4">
                  <a:extLst>
                    <a:ext uri="{A12FA001-AC4F-418D-AE19-62706E023703}">
                      <ahyp:hlinkClr xmlns:ahyp="http://schemas.microsoft.com/office/drawing/2018/hyperlinkcolor" val="tx"/>
                    </a:ext>
                  </a:extLst>
                </a:hlinkClick>
              </a:rPr>
              <a:t>https://www.eleconomista.es/motor/noticias/13456443/07/25/la-alicantina-tera-sella-un-acuerdo-con-el-mayor-fabricante-mundial-de-baterias-la-china-catl-sera-su-servicio-oficial-en-espana.html</a:t>
            </a:r>
            <a:endParaRPr lang="es-ES" sz="1400" dirty="0">
              <a:solidFill>
                <a:srgbClr val="334F4F"/>
              </a:solidFill>
              <a:latin typeface="Gotham Light" pitchFamily="50" charset="0"/>
              <a:ea typeface="Calibri" panose="020F0502020204030204" pitchFamily="34" charset="0"/>
              <a:cs typeface="Gotham Light" pitchFamily="50" charset="0"/>
            </a:endParaRPr>
          </a:p>
          <a:p>
            <a:pPr algn="ctr">
              <a:spcBef>
                <a:spcPct val="0"/>
              </a:spcBef>
            </a:pPr>
            <a:endParaRPr lang="es-ES" sz="1400" dirty="0">
              <a:solidFill>
                <a:srgbClr val="2F4C4C"/>
              </a:solidFill>
              <a:latin typeface="Gotham Light" pitchFamily="50" charset="0"/>
              <a:ea typeface="Calibri" panose="020F0502020204030204" pitchFamily="34" charset="0"/>
              <a:cs typeface="Gotham Light" pitchFamily="50" charset="0"/>
            </a:endParaRPr>
          </a:p>
          <a:p>
            <a:pPr algn="ctr">
              <a:lnSpc>
                <a:spcPct val="150000"/>
              </a:lnSpc>
              <a:spcBef>
                <a:spcPct val="0"/>
              </a:spcBef>
              <a:buNone/>
            </a:pPr>
            <a:endParaRPr lang="es-ES" altLang="es-ES" sz="2800" b="1" dirty="0">
              <a:solidFill>
                <a:srgbClr val="2F4C4C"/>
              </a:solidFill>
              <a:latin typeface="Gotham Black" pitchFamily="50" charset="0"/>
              <a:cs typeface="Gotham Thin" pitchFamily="2" charset="0"/>
            </a:endParaRPr>
          </a:p>
        </p:txBody>
      </p:sp>
      <p:pic>
        <p:nvPicPr>
          <p:cNvPr id="5" name="Imagen 4" descr="Texto, Logotipo&#10;&#10;El contenido generado por IA puede ser incorrecto.">
            <a:extLst>
              <a:ext uri="{FF2B5EF4-FFF2-40B4-BE49-F238E27FC236}">
                <a16:creationId xmlns:a16="http://schemas.microsoft.com/office/drawing/2014/main" id="{844460E2-28F8-7505-8376-78ABA9402CA3}"/>
              </a:ext>
            </a:extLst>
          </p:cNvPr>
          <p:cNvPicPr>
            <a:picLocks noChangeAspect="1"/>
          </p:cNvPicPr>
          <p:nvPr/>
        </p:nvPicPr>
        <p:blipFill>
          <a:blip r:embed="rId5"/>
          <a:stretch>
            <a:fillRect/>
          </a:stretch>
        </p:blipFill>
        <p:spPr>
          <a:xfrm>
            <a:off x="4756666" y="2330954"/>
            <a:ext cx="2678661" cy="1012371"/>
          </a:xfrm>
          <a:prstGeom prst="rect">
            <a:avLst/>
          </a:prstGeom>
        </p:spPr>
      </p:pic>
      <p:sp>
        <p:nvSpPr>
          <p:cNvPr id="7" name="CuadroTexto 6">
            <a:extLst>
              <a:ext uri="{FF2B5EF4-FFF2-40B4-BE49-F238E27FC236}">
                <a16:creationId xmlns:a16="http://schemas.microsoft.com/office/drawing/2014/main" id="{8694F795-D496-DA3A-0A99-1A28FE0F5646}"/>
              </a:ext>
            </a:extLst>
          </p:cNvPr>
          <p:cNvSpPr txBox="1"/>
          <p:nvPr/>
        </p:nvSpPr>
        <p:spPr>
          <a:xfrm>
            <a:off x="4423484" y="3557989"/>
            <a:ext cx="3345026" cy="738664"/>
          </a:xfrm>
          <a:prstGeom prst="rect">
            <a:avLst/>
          </a:prstGeom>
          <a:noFill/>
        </p:spPr>
        <p:txBody>
          <a:bodyPr wrap="square" rtlCol="0">
            <a:spAutoFit/>
          </a:bodyPr>
          <a:lstStyle/>
          <a:p>
            <a:pPr algn="ctr"/>
            <a:r>
              <a:rPr lang="es-ES" altLang="es-ES" sz="2400" dirty="0">
                <a:solidFill>
                  <a:srgbClr val="2F4C4C"/>
                </a:solidFill>
                <a:latin typeface="Gotham Ultra" pitchFamily="2" charset="0"/>
                <a:cs typeface="Gotham Ultra" pitchFamily="2" charset="0"/>
              </a:rPr>
              <a:t>“Tera </a:t>
            </a:r>
            <a:r>
              <a:rPr lang="es-ES" altLang="es-ES" sz="2400" dirty="0" err="1">
                <a:solidFill>
                  <a:srgbClr val="2F4C4C"/>
                </a:solidFill>
                <a:latin typeface="Gotham Ultra" pitchFamily="2" charset="0"/>
                <a:cs typeface="Gotham Ultra" pitchFamily="2" charset="0"/>
              </a:rPr>
              <a:t>Batteries</a:t>
            </a:r>
            <a:r>
              <a:rPr lang="es-ES" altLang="es-ES" sz="2400" dirty="0">
                <a:solidFill>
                  <a:srgbClr val="2F4C4C"/>
                </a:solidFill>
                <a:latin typeface="Gotham Black" pitchFamily="50" charset="0"/>
                <a:cs typeface="Gotham Ultra" pitchFamily="2" charset="0"/>
              </a:rPr>
              <a:t>”</a:t>
            </a:r>
          </a:p>
          <a:p>
            <a:endParaRPr lang="es-ES" dirty="0"/>
          </a:p>
        </p:txBody>
      </p:sp>
    </p:spTree>
    <p:extLst>
      <p:ext uri="{BB962C8B-B14F-4D97-AF65-F5344CB8AC3E}">
        <p14:creationId xmlns:p14="http://schemas.microsoft.com/office/powerpoint/2010/main" val="158649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E697F-27A4-6C6A-A43D-F640DC344CC5}"/>
            </a:ext>
          </a:extLst>
        </p:cNvPr>
        <p:cNvGrpSpPr/>
        <p:nvPr/>
      </p:nvGrpSpPr>
      <p:grpSpPr>
        <a:xfrm>
          <a:off x="0" y="0"/>
          <a:ext cx="0" cy="0"/>
          <a:chOff x="0" y="0"/>
          <a:chExt cx="0" cy="0"/>
        </a:xfrm>
      </p:grpSpPr>
      <p:pic>
        <p:nvPicPr>
          <p:cNvPr id="11" name="Imagen 10" descr="Patrón de fondo&#10;&#10;Descripción generada automáticamente">
            <a:extLst>
              <a:ext uri="{FF2B5EF4-FFF2-40B4-BE49-F238E27FC236}">
                <a16:creationId xmlns:a16="http://schemas.microsoft.com/office/drawing/2014/main" id="{9E15F79D-1C5A-A676-E101-D1C258F9B338}"/>
              </a:ext>
            </a:extLst>
          </p:cNvPr>
          <p:cNvPicPr>
            <a:picLocks noChangeAspect="1"/>
          </p:cNvPicPr>
          <p:nvPr/>
        </p:nvPicPr>
        <p:blipFill>
          <a:blip r:embed="rId2"/>
          <a:srcRect l="69473"/>
          <a:stretch/>
        </p:blipFill>
        <p:spPr>
          <a:xfrm rot="16200000">
            <a:off x="5311156" y="-5334680"/>
            <a:ext cx="1569692" cy="12192001"/>
          </a:xfrm>
          <a:prstGeom prst="rect">
            <a:avLst/>
          </a:prstGeom>
        </p:spPr>
      </p:pic>
      <p:sp>
        <p:nvSpPr>
          <p:cNvPr id="12" name="CuadroTexto 11">
            <a:extLst>
              <a:ext uri="{FF2B5EF4-FFF2-40B4-BE49-F238E27FC236}">
                <a16:creationId xmlns:a16="http://schemas.microsoft.com/office/drawing/2014/main" id="{CE2439C2-52CB-07B4-6B9F-19606707A36A}"/>
              </a:ext>
            </a:extLst>
          </p:cNvPr>
          <p:cNvSpPr txBox="1"/>
          <p:nvPr/>
        </p:nvSpPr>
        <p:spPr>
          <a:xfrm>
            <a:off x="0" y="468932"/>
            <a:ext cx="5322504" cy="584775"/>
          </a:xfrm>
          <a:prstGeom prst="rect">
            <a:avLst/>
          </a:prstGeom>
        </p:spPr>
        <p:txBody>
          <a:bodyPr wrap="square" rtlCol="0">
            <a:spAutoFit/>
          </a:bodyPr>
          <a:lstStyle/>
          <a:p>
            <a:pPr algn="ctr"/>
            <a:r>
              <a:rPr lang="es-ES" sz="3200" dirty="0">
                <a:solidFill>
                  <a:schemeClr val="bg1"/>
                </a:solidFill>
                <a:latin typeface="Gotham Bold" pitchFamily="50" charset="0"/>
                <a:cs typeface="Gotham Bold" pitchFamily="50" charset="0"/>
              </a:rPr>
              <a:t>DISTRIBUIDORES</a:t>
            </a:r>
            <a:endParaRPr lang="es-ES" sz="3200" dirty="0">
              <a:solidFill>
                <a:schemeClr val="bg1"/>
              </a:solidFill>
              <a:latin typeface="Gotham Light" pitchFamily="50" charset="0"/>
              <a:cs typeface="Gotham Light" pitchFamily="50" charset="0"/>
            </a:endParaRPr>
          </a:p>
        </p:txBody>
      </p:sp>
      <p:pic>
        <p:nvPicPr>
          <p:cNvPr id="2" name="Imagen 1" descr="Interfaz de usuario gráfica, Aplicación&#10;&#10;Descripción generada automáticamente">
            <a:extLst>
              <a:ext uri="{FF2B5EF4-FFF2-40B4-BE49-F238E27FC236}">
                <a16:creationId xmlns:a16="http://schemas.microsoft.com/office/drawing/2014/main" id="{F0DCE20B-076D-8178-678C-42979AC9F8AF}"/>
              </a:ext>
            </a:extLst>
          </p:cNvPr>
          <p:cNvPicPr>
            <a:picLocks noChangeAspect="1"/>
          </p:cNvPicPr>
          <p:nvPr/>
        </p:nvPicPr>
        <p:blipFill>
          <a:blip r:embed="rId3"/>
          <a:srcRect b="23823"/>
          <a:stretch/>
        </p:blipFill>
        <p:spPr>
          <a:xfrm>
            <a:off x="3916445" y="350804"/>
            <a:ext cx="7957317" cy="996330"/>
          </a:xfrm>
          <a:prstGeom prst="rect">
            <a:avLst/>
          </a:prstGeom>
        </p:spPr>
      </p:pic>
      <p:sp>
        <p:nvSpPr>
          <p:cNvPr id="4" name="CuadroTexto 10">
            <a:extLst>
              <a:ext uri="{FF2B5EF4-FFF2-40B4-BE49-F238E27FC236}">
                <a16:creationId xmlns:a16="http://schemas.microsoft.com/office/drawing/2014/main" id="{C5D58DB0-1563-9F71-C7D9-7E38AEEE0D57}"/>
              </a:ext>
            </a:extLst>
          </p:cNvPr>
          <p:cNvSpPr txBox="1"/>
          <p:nvPr/>
        </p:nvSpPr>
        <p:spPr>
          <a:xfrm>
            <a:off x="1109286" y="4533801"/>
            <a:ext cx="9973428" cy="2215991"/>
          </a:xfrm>
          <a:prstGeom prst="rect">
            <a:avLst/>
          </a:prstGeom>
          <a:noFill/>
        </p:spPr>
        <p:txBody>
          <a:bodyPr wrap="square">
            <a:spAutoFit/>
          </a:bodyPr>
          <a:lstStyle/>
          <a:p>
            <a:pPr algn="ctr">
              <a:spcBef>
                <a:spcPct val="0"/>
              </a:spcBef>
            </a:pPr>
            <a:r>
              <a:rPr lang="es-ES" sz="1600" dirty="0">
                <a:solidFill>
                  <a:srgbClr val="2F4C4C"/>
                </a:solidFill>
                <a:latin typeface="Gotham Light" pitchFamily="50" charset="0"/>
                <a:ea typeface="Calibri" panose="020F0502020204030204" pitchFamily="34" charset="0"/>
                <a:cs typeface="Gotham Light" pitchFamily="50" charset="0"/>
              </a:rPr>
              <a:t>Por su </a:t>
            </a:r>
            <a:r>
              <a:rPr lang="es-ES" sz="1600" b="1" dirty="0">
                <a:solidFill>
                  <a:srgbClr val="2F4C4C"/>
                </a:solidFill>
                <a:latin typeface="Gotham Light" pitchFamily="50" charset="0"/>
                <a:cs typeface="Gotham Light" pitchFamily="50" charset="0"/>
              </a:rPr>
              <a:t>contribución a la economía circular y a la innovación en el sector </a:t>
            </a:r>
            <a:r>
              <a:rPr lang="es-ES" sz="1600" dirty="0">
                <a:solidFill>
                  <a:srgbClr val="2F4C4C"/>
                </a:solidFill>
                <a:latin typeface="Gotham Light" pitchFamily="50" charset="0"/>
                <a:cs typeface="Gotham Light" pitchFamily="50" charset="0"/>
              </a:rPr>
              <a:t>con sus soluciones de filtración y control inteligente de activos y fluidos. </a:t>
            </a:r>
            <a:r>
              <a:rPr lang="es-ES" sz="1600" dirty="0">
                <a:solidFill>
                  <a:srgbClr val="2F4C4C"/>
                </a:solidFill>
                <a:latin typeface="Gotham Light" pitchFamily="50" charset="0"/>
                <a:ea typeface="Calibri" panose="020F0502020204030204" pitchFamily="34" charset="0"/>
                <a:cs typeface="Gotham Light" pitchFamily="50" charset="0"/>
              </a:rPr>
              <a:t>Por la fabricación de máquinas y soluciones de ingeniería que alargan la vida útil tanto de maquinaria industrial como de los fluidos, reduciendo </a:t>
            </a:r>
            <a:r>
              <a:rPr lang="es-ES" sz="1600" dirty="0">
                <a:solidFill>
                  <a:srgbClr val="2F4C4C"/>
                </a:solidFill>
                <a:latin typeface="Gotham Light" pitchFamily="50" charset="0"/>
                <a:cs typeface="Gotham Light" pitchFamily="50" charset="0"/>
              </a:rPr>
              <a:t>hasta un ~90% el aceite a desechar y extendiendo su vida útil de 1 a 5 años. Con estas soluciones se reducen emisiones </a:t>
            </a:r>
            <a:r>
              <a:rPr lang="es-ES" sz="1600" dirty="0">
                <a:solidFill>
                  <a:srgbClr val="334F4F"/>
                </a:solidFill>
                <a:latin typeface="Gotham Light" pitchFamily="50" charset="0"/>
                <a:cs typeface="Gotham Light" pitchFamily="50" charset="0"/>
              </a:rPr>
              <a:t>de CO</a:t>
            </a:r>
            <a:r>
              <a:rPr lang="es-ES" sz="1600" baseline="-25000" dirty="0">
                <a:solidFill>
                  <a:srgbClr val="334F4F"/>
                </a:solidFill>
                <a:latin typeface="Gotham Light" pitchFamily="50" charset="0"/>
                <a:cs typeface="Gotham Light" pitchFamily="50" charset="0"/>
              </a:rPr>
              <a:t>2</a:t>
            </a:r>
            <a:r>
              <a:rPr lang="es-ES" sz="1600" dirty="0">
                <a:solidFill>
                  <a:srgbClr val="334F4F"/>
                </a:solidFill>
                <a:latin typeface="Gotham Light" pitchFamily="50" charset="0"/>
                <a:cs typeface="Gotham Light" pitchFamily="50" charset="0"/>
              </a:rPr>
              <a:t>, residuos contaminantes, se mejora la eficiencia energética y se alarga la vida de los componentes más importantes de estos activos. </a:t>
            </a:r>
          </a:p>
          <a:p>
            <a:pPr algn="ctr">
              <a:spcBef>
                <a:spcPct val="0"/>
              </a:spcBef>
            </a:pPr>
            <a:r>
              <a:rPr lang="es-ES" sz="1400" dirty="0">
                <a:solidFill>
                  <a:srgbClr val="334F4F"/>
                </a:solidFill>
                <a:latin typeface="Gotham Light" pitchFamily="50" charset="0"/>
                <a:cs typeface="Gotham Light" pitchFamily="50" charset="0"/>
              </a:rPr>
              <a:t>Mas información: </a:t>
            </a:r>
            <a:r>
              <a:rPr lang="es-ES" sz="1400" u="sng" dirty="0">
                <a:solidFill>
                  <a:srgbClr val="334F4F"/>
                </a:solidFill>
                <a:latin typeface="Gotham Light" pitchFamily="50" charset="0"/>
                <a:cs typeface="Gotham Light" pitchFamily="50" charset="0"/>
                <a:hlinkClick r:id="rId4">
                  <a:extLst>
                    <a:ext uri="{A12FA001-AC4F-418D-AE19-62706E023703}">
                      <ahyp:hlinkClr xmlns:ahyp="http://schemas.microsoft.com/office/drawing/2018/hyperlinkcolor" val="tx"/>
                    </a:ext>
                  </a:extLst>
                </a:hlinkClick>
              </a:rPr>
              <a:t>https://www.grupocartes-industria.es/hidraulica/</a:t>
            </a:r>
            <a:endParaRPr lang="es-ES" sz="1400" dirty="0">
              <a:solidFill>
                <a:srgbClr val="334F4F"/>
              </a:solidFill>
              <a:latin typeface="Gotham Light" pitchFamily="50" charset="0"/>
              <a:cs typeface="Gotham Light" pitchFamily="50" charset="0"/>
            </a:endParaRPr>
          </a:p>
          <a:p>
            <a:pPr algn="ctr">
              <a:spcBef>
                <a:spcPct val="0"/>
              </a:spcBef>
            </a:pPr>
            <a:endParaRPr lang="es-ES" altLang="es-ES" sz="2800" b="1" dirty="0">
              <a:solidFill>
                <a:srgbClr val="2F4C4C"/>
              </a:solidFill>
              <a:latin typeface="Gotham Black" pitchFamily="50" charset="0"/>
              <a:cs typeface="Gotham Thin" pitchFamily="2" charset="0"/>
            </a:endParaRPr>
          </a:p>
        </p:txBody>
      </p:sp>
      <p:pic>
        <p:nvPicPr>
          <p:cNvPr id="3" name="Imagen 2" descr="Imagen que contiene Texto&#10;&#10;El contenido generado por IA puede ser incorrecto.">
            <a:extLst>
              <a:ext uri="{FF2B5EF4-FFF2-40B4-BE49-F238E27FC236}">
                <a16:creationId xmlns:a16="http://schemas.microsoft.com/office/drawing/2014/main" id="{610B1A1D-F55B-120F-C878-A553C25676B8}"/>
              </a:ext>
            </a:extLst>
          </p:cNvPr>
          <p:cNvPicPr>
            <a:picLocks noChangeAspect="1"/>
          </p:cNvPicPr>
          <p:nvPr/>
        </p:nvPicPr>
        <p:blipFill>
          <a:blip r:embed="rId5"/>
          <a:stretch>
            <a:fillRect/>
          </a:stretch>
        </p:blipFill>
        <p:spPr>
          <a:xfrm>
            <a:off x="3966978" y="2038625"/>
            <a:ext cx="4258043" cy="1443003"/>
          </a:xfrm>
          <a:prstGeom prst="rect">
            <a:avLst/>
          </a:prstGeom>
        </p:spPr>
      </p:pic>
      <p:sp>
        <p:nvSpPr>
          <p:cNvPr id="5" name="CuadroTexto 4">
            <a:extLst>
              <a:ext uri="{FF2B5EF4-FFF2-40B4-BE49-F238E27FC236}">
                <a16:creationId xmlns:a16="http://schemas.microsoft.com/office/drawing/2014/main" id="{E47D941A-5312-A7CC-C0F8-27C7A220FDA6}"/>
              </a:ext>
            </a:extLst>
          </p:cNvPr>
          <p:cNvSpPr txBox="1"/>
          <p:nvPr/>
        </p:nvSpPr>
        <p:spPr>
          <a:xfrm>
            <a:off x="1408922" y="3594038"/>
            <a:ext cx="9374156" cy="1107996"/>
          </a:xfrm>
          <a:prstGeom prst="rect">
            <a:avLst/>
          </a:prstGeom>
          <a:noFill/>
        </p:spPr>
        <p:txBody>
          <a:bodyPr wrap="square" rtlCol="0">
            <a:spAutoFit/>
          </a:bodyPr>
          <a:lstStyle/>
          <a:p>
            <a:pPr algn="ctr"/>
            <a:r>
              <a:rPr lang="es-ES" altLang="es-ES" sz="2400" dirty="0">
                <a:solidFill>
                  <a:srgbClr val="2F4C4C"/>
                </a:solidFill>
                <a:latin typeface="Gotham Ultra" pitchFamily="50" charset="0"/>
                <a:cs typeface="Gotham Ultra" pitchFamily="50" charset="0"/>
              </a:rPr>
              <a:t>“Reducción de residuos generados por lubricantes y otros fluidos y optimización de la maquinaria industrial”</a:t>
            </a:r>
          </a:p>
          <a:p>
            <a:endParaRPr lang="es-ES" dirty="0"/>
          </a:p>
        </p:txBody>
      </p:sp>
    </p:spTree>
    <p:extLst>
      <p:ext uri="{BB962C8B-B14F-4D97-AF65-F5344CB8AC3E}">
        <p14:creationId xmlns:p14="http://schemas.microsoft.com/office/powerpoint/2010/main" val="1340510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72127-3A8E-B06D-EA5E-2D7024DFC304}"/>
            </a:ext>
          </a:extLst>
        </p:cNvPr>
        <p:cNvGrpSpPr/>
        <p:nvPr/>
      </p:nvGrpSpPr>
      <p:grpSpPr>
        <a:xfrm>
          <a:off x="0" y="0"/>
          <a:ext cx="0" cy="0"/>
          <a:chOff x="0" y="0"/>
          <a:chExt cx="0" cy="0"/>
        </a:xfrm>
      </p:grpSpPr>
      <p:pic>
        <p:nvPicPr>
          <p:cNvPr id="11" name="Imagen 10" descr="Patrón de fondo&#10;&#10;Descripción generada automáticamente">
            <a:extLst>
              <a:ext uri="{FF2B5EF4-FFF2-40B4-BE49-F238E27FC236}">
                <a16:creationId xmlns:a16="http://schemas.microsoft.com/office/drawing/2014/main" id="{D8293040-C9E3-72D0-1BF4-958698A94399}"/>
              </a:ext>
            </a:extLst>
          </p:cNvPr>
          <p:cNvPicPr>
            <a:picLocks noChangeAspect="1"/>
          </p:cNvPicPr>
          <p:nvPr/>
        </p:nvPicPr>
        <p:blipFill>
          <a:blip r:embed="rId2"/>
          <a:srcRect l="69473"/>
          <a:stretch/>
        </p:blipFill>
        <p:spPr>
          <a:xfrm rot="16200000">
            <a:off x="5311156" y="-5334680"/>
            <a:ext cx="1569692" cy="12192001"/>
          </a:xfrm>
          <a:prstGeom prst="rect">
            <a:avLst/>
          </a:prstGeom>
        </p:spPr>
      </p:pic>
      <p:sp>
        <p:nvSpPr>
          <p:cNvPr id="12" name="CuadroTexto 11">
            <a:extLst>
              <a:ext uri="{FF2B5EF4-FFF2-40B4-BE49-F238E27FC236}">
                <a16:creationId xmlns:a16="http://schemas.microsoft.com/office/drawing/2014/main" id="{39FF02F2-4CDA-F47B-98A4-4A32790232B2}"/>
              </a:ext>
            </a:extLst>
          </p:cNvPr>
          <p:cNvSpPr txBox="1"/>
          <p:nvPr/>
        </p:nvSpPr>
        <p:spPr>
          <a:xfrm>
            <a:off x="-286024" y="550423"/>
            <a:ext cx="5322504" cy="584775"/>
          </a:xfrm>
          <a:prstGeom prst="rect">
            <a:avLst/>
          </a:prstGeom>
        </p:spPr>
        <p:txBody>
          <a:bodyPr wrap="square" rtlCol="0">
            <a:spAutoFit/>
          </a:bodyPr>
          <a:lstStyle/>
          <a:p>
            <a:pPr algn="ctr"/>
            <a:r>
              <a:rPr lang="es-ES" sz="3200" dirty="0">
                <a:solidFill>
                  <a:schemeClr val="bg1"/>
                </a:solidFill>
                <a:latin typeface="Gotham Bold" pitchFamily="50" charset="0"/>
                <a:cs typeface="Gotham Bold" pitchFamily="50" charset="0"/>
              </a:rPr>
              <a:t>TALLERES</a:t>
            </a:r>
            <a:endParaRPr lang="es-ES" sz="3200" dirty="0">
              <a:solidFill>
                <a:schemeClr val="bg1"/>
              </a:solidFill>
              <a:latin typeface="Gotham Light" pitchFamily="50" charset="0"/>
              <a:cs typeface="Gotham Light" pitchFamily="50" charset="0"/>
            </a:endParaRPr>
          </a:p>
        </p:txBody>
      </p:sp>
      <p:pic>
        <p:nvPicPr>
          <p:cNvPr id="2" name="Imagen 1" descr="Interfaz de usuario gráfica, Aplicación&#10;&#10;Descripción generada automáticamente">
            <a:extLst>
              <a:ext uri="{FF2B5EF4-FFF2-40B4-BE49-F238E27FC236}">
                <a16:creationId xmlns:a16="http://schemas.microsoft.com/office/drawing/2014/main" id="{CC595A31-5DEE-FAE9-4439-4B77529193E0}"/>
              </a:ext>
            </a:extLst>
          </p:cNvPr>
          <p:cNvPicPr>
            <a:picLocks noChangeAspect="1"/>
          </p:cNvPicPr>
          <p:nvPr/>
        </p:nvPicPr>
        <p:blipFill>
          <a:blip r:embed="rId3"/>
          <a:srcRect b="23823"/>
          <a:stretch/>
        </p:blipFill>
        <p:spPr>
          <a:xfrm>
            <a:off x="3832468" y="344646"/>
            <a:ext cx="7957317" cy="996330"/>
          </a:xfrm>
          <a:prstGeom prst="rect">
            <a:avLst/>
          </a:prstGeom>
        </p:spPr>
      </p:pic>
      <p:sp>
        <p:nvSpPr>
          <p:cNvPr id="6" name="CuadroTexto 10">
            <a:extLst>
              <a:ext uri="{FF2B5EF4-FFF2-40B4-BE49-F238E27FC236}">
                <a16:creationId xmlns:a16="http://schemas.microsoft.com/office/drawing/2014/main" id="{6E3CDEC1-7AC8-CD3F-11B0-C241EC3B61E9}"/>
              </a:ext>
            </a:extLst>
          </p:cNvPr>
          <p:cNvSpPr txBox="1"/>
          <p:nvPr/>
        </p:nvSpPr>
        <p:spPr>
          <a:xfrm>
            <a:off x="1034634" y="4549588"/>
            <a:ext cx="10122720" cy="2829749"/>
          </a:xfrm>
          <a:prstGeom prst="rect">
            <a:avLst/>
          </a:prstGeom>
          <a:noFill/>
        </p:spPr>
        <p:txBody>
          <a:bodyPr wrap="square">
            <a:spAutoFit/>
          </a:bodyPr>
          <a:lstStyle/>
          <a:p>
            <a:pPr algn="ctr">
              <a:spcBef>
                <a:spcPct val="0"/>
              </a:spcBef>
            </a:pPr>
            <a:r>
              <a:rPr lang="es-ES" sz="1600" dirty="0">
                <a:solidFill>
                  <a:srgbClr val="2F4C4C"/>
                </a:solidFill>
                <a:latin typeface="Gotham Light" pitchFamily="50" charset="0"/>
                <a:ea typeface="Calibri" panose="020F0502020204030204" pitchFamily="34" charset="0"/>
                <a:cs typeface="Gotham Light" pitchFamily="50" charset="0"/>
              </a:rPr>
              <a:t>Por su </a:t>
            </a:r>
            <a:r>
              <a:rPr lang="es-ES" sz="1600" b="1" dirty="0">
                <a:solidFill>
                  <a:srgbClr val="2F4C4C"/>
                </a:solidFill>
                <a:latin typeface="Gotham Light" pitchFamily="50" charset="0"/>
                <a:ea typeface="Calibri" panose="020F0502020204030204" pitchFamily="34" charset="0"/>
                <a:cs typeface="Gotham Light" pitchFamily="50" charset="0"/>
              </a:rPr>
              <a:t>capacidad interna para transformar un vehículo diésel para su funcionamiento con Gas Natural Comprimido (GNC)</a:t>
            </a:r>
            <a:r>
              <a:rPr lang="es-ES" sz="1600" dirty="0">
                <a:solidFill>
                  <a:srgbClr val="2F4C4C"/>
                </a:solidFill>
                <a:latin typeface="Gotham Light" pitchFamily="50" charset="0"/>
                <a:ea typeface="Calibri" panose="020F0502020204030204" pitchFamily="34" charset="0"/>
                <a:cs typeface="Gotham Light" pitchFamily="50" charset="0"/>
              </a:rPr>
              <a:t>, creando un prototipo que en su operativa diaria reduce las emisiones y aporta al mercado una nueva alternativa de descarbonización distinta de los vehículos eléctricos. </a:t>
            </a:r>
            <a:r>
              <a:rPr lang="es-ES" sz="1600" dirty="0">
                <a:solidFill>
                  <a:srgbClr val="334F4F"/>
                </a:solidFill>
                <a:latin typeface="Gotham Light" pitchFamily="50" charset="0"/>
                <a:cs typeface="Gotham Light" pitchFamily="50" charset="0"/>
              </a:rPr>
              <a:t>El vehículo recorrió 18.303 km con un consumo de 1.637,41 kg de GNC (8,95 kg/100 km). Tras la transformación, la furgoneta reduce notablemente su consumo respecto a los 12–14 l/100 km anteriores y logra un ahorro económico por el menor consumo y precio del GNC frente al diésel. </a:t>
            </a:r>
            <a:r>
              <a:rPr lang="es-ES" sz="1600" dirty="0">
                <a:solidFill>
                  <a:srgbClr val="2F4C4C"/>
                </a:solidFill>
                <a:latin typeface="Gotham Light" pitchFamily="50" charset="0"/>
                <a:ea typeface="Calibri" panose="020F0502020204030204" pitchFamily="34" charset="0"/>
                <a:cs typeface="Gotham Light" pitchFamily="50" charset="0"/>
              </a:rPr>
              <a:t>Promueve además la incorporación de talento de ingeniería a un taller de 11 personas. </a:t>
            </a:r>
            <a:endParaRPr lang="es-ES" sz="1600" dirty="0">
              <a:solidFill>
                <a:srgbClr val="334F4F"/>
              </a:solidFill>
              <a:latin typeface="Gotham Light" pitchFamily="50" charset="0"/>
              <a:cs typeface="Gotham Light" pitchFamily="50" charset="0"/>
            </a:endParaRPr>
          </a:p>
          <a:p>
            <a:pPr algn="ctr">
              <a:lnSpc>
                <a:spcPct val="150000"/>
              </a:lnSpc>
              <a:spcBef>
                <a:spcPct val="0"/>
              </a:spcBef>
            </a:pPr>
            <a:endParaRPr lang="es-ES" sz="2000" dirty="0">
              <a:solidFill>
                <a:srgbClr val="2F4C4C"/>
              </a:solidFill>
              <a:latin typeface="Gotham Light" pitchFamily="50" charset="0"/>
              <a:ea typeface="Calibri" panose="020F0502020204030204" pitchFamily="34" charset="0"/>
              <a:cs typeface="Gotham Light" pitchFamily="50" charset="0"/>
            </a:endParaRPr>
          </a:p>
          <a:p>
            <a:pPr algn="ctr">
              <a:lnSpc>
                <a:spcPct val="150000"/>
              </a:lnSpc>
              <a:spcBef>
                <a:spcPct val="0"/>
              </a:spcBef>
              <a:buNone/>
            </a:pPr>
            <a:endParaRPr lang="es-ES" altLang="es-ES" sz="2800" b="1" dirty="0">
              <a:solidFill>
                <a:srgbClr val="2F4C4C"/>
              </a:solidFill>
              <a:latin typeface="Gotham Black" pitchFamily="50" charset="0"/>
              <a:cs typeface="Gotham Thin" pitchFamily="2" charset="0"/>
            </a:endParaRPr>
          </a:p>
        </p:txBody>
      </p:sp>
      <p:pic>
        <p:nvPicPr>
          <p:cNvPr id="5" name="Imagen 4" descr="Logotipo, nombre de la empresa&#10;&#10;El contenido generado por IA puede ser incorrecto.">
            <a:extLst>
              <a:ext uri="{FF2B5EF4-FFF2-40B4-BE49-F238E27FC236}">
                <a16:creationId xmlns:a16="http://schemas.microsoft.com/office/drawing/2014/main" id="{DEA27298-618D-9732-4E21-62EB6B15C34F}"/>
              </a:ext>
            </a:extLst>
          </p:cNvPr>
          <p:cNvPicPr>
            <a:picLocks noChangeAspect="1"/>
          </p:cNvPicPr>
          <p:nvPr/>
        </p:nvPicPr>
        <p:blipFill>
          <a:blip r:embed="rId4"/>
          <a:stretch>
            <a:fillRect/>
          </a:stretch>
        </p:blipFill>
        <p:spPr>
          <a:xfrm>
            <a:off x="4062700" y="2085879"/>
            <a:ext cx="4066589" cy="1694217"/>
          </a:xfrm>
          <a:prstGeom prst="rect">
            <a:avLst/>
          </a:prstGeom>
        </p:spPr>
      </p:pic>
      <p:sp>
        <p:nvSpPr>
          <p:cNvPr id="7" name="CuadroTexto 6">
            <a:extLst>
              <a:ext uri="{FF2B5EF4-FFF2-40B4-BE49-F238E27FC236}">
                <a16:creationId xmlns:a16="http://schemas.microsoft.com/office/drawing/2014/main" id="{35066785-4041-0A49-96C2-6E96D8AE088F}"/>
              </a:ext>
            </a:extLst>
          </p:cNvPr>
          <p:cNvSpPr txBox="1"/>
          <p:nvPr/>
        </p:nvSpPr>
        <p:spPr>
          <a:xfrm>
            <a:off x="1598640" y="3730534"/>
            <a:ext cx="8994710" cy="923330"/>
          </a:xfrm>
          <a:prstGeom prst="rect">
            <a:avLst/>
          </a:prstGeom>
          <a:noFill/>
        </p:spPr>
        <p:txBody>
          <a:bodyPr wrap="square" rtlCol="0">
            <a:spAutoFit/>
          </a:bodyPr>
          <a:lstStyle/>
          <a:p>
            <a:pPr algn="ctr">
              <a:lnSpc>
                <a:spcPct val="150000"/>
              </a:lnSpc>
              <a:spcBef>
                <a:spcPct val="0"/>
              </a:spcBef>
              <a:buNone/>
            </a:pPr>
            <a:r>
              <a:rPr lang="es-ES" altLang="es-ES" sz="2400" b="1" dirty="0">
                <a:solidFill>
                  <a:srgbClr val="334F4F"/>
                </a:solidFill>
                <a:latin typeface="Gotham Ultra" pitchFamily="50" charset="0"/>
                <a:cs typeface="Gotham Ultra" pitchFamily="50" charset="0"/>
              </a:rPr>
              <a:t>“</a:t>
            </a:r>
            <a:r>
              <a:rPr lang="es-ES" sz="2400" b="1" dirty="0">
                <a:solidFill>
                  <a:srgbClr val="334F4F"/>
                </a:solidFill>
                <a:latin typeface="Gotham Ultra" pitchFamily="50" charset="0"/>
                <a:cs typeface="Gotham Ultra" pitchFamily="50" charset="0"/>
              </a:rPr>
              <a:t>CO</a:t>
            </a:r>
            <a:r>
              <a:rPr lang="es-ES" sz="2400" b="1" baseline="-25000" dirty="0">
                <a:solidFill>
                  <a:srgbClr val="334F4F"/>
                </a:solidFill>
                <a:latin typeface="Gotham Ultra" pitchFamily="50" charset="0"/>
                <a:cs typeface="Gotham Ultra" pitchFamily="50" charset="0"/>
              </a:rPr>
              <a:t>2 </a:t>
            </a:r>
            <a:r>
              <a:rPr lang="es-ES" sz="2400" b="1" dirty="0" err="1">
                <a:solidFill>
                  <a:srgbClr val="334F4F"/>
                </a:solidFill>
                <a:latin typeface="Gotham Ultra" pitchFamily="50" charset="0"/>
                <a:cs typeface="Gotham Ultra" pitchFamily="50" charset="0"/>
              </a:rPr>
              <a:t>Saver</a:t>
            </a:r>
            <a:r>
              <a:rPr lang="es-ES" altLang="es-ES" sz="2400" b="1" dirty="0">
                <a:solidFill>
                  <a:srgbClr val="334F4F"/>
                </a:solidFill>
                <a:latin typeface="Gotham Ultra" pitchFamily="50" charset="0"/>
                <a:cs typeface="Gotham Ultra" pitchFamily="50" charset="0"/>
              </a:rPr>
              <a:t>”</a:t>
            </a:r>
          </a:p>
          <a:p>
            <a:endParaRPr lang="es-ES" dirty="0"/>
          </a:p>
        </p:txBody>
      </p:sp>
    </p:spTree>
    <p:extLst>
      <p:ext uri="{BB962C8B-B14F-4D97-AF65-F5344CB8AC3E}">
        <p14:creationId xmlns:p14="http://schemas.microsoft.com/office/powerpoint/2010/main" val="274880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8A8C9-01A2-AED0-ACE8-138EFED35CAA}"/>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2F0637DE-25B4-C9DE-B934-C2B4B99B8156}"/>
              </a:ext>
            </a:extLst>
          </p:cNvPr>
          <p:cNvSpPr>
            <a:spLocks noChangeArrowheads="1"/>
          </p:cNvSpPr>
          <p:nvPr/>
        </p:nvSpPr>
        <p:spPr bwMode="auto">
          <a:xfrm>
            <a:off x="7958938" y="54404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6" name="Imagen 15" descr="Patrón de fondo&#10;&#10;Descripción generada automáticamente">
            <a:extLst>
              <a:ext uri="{FF2B5EF4-FFF2-40B4-BE49-F238E27FC236}">
                <a16:creationId xmlns:a16="http://schemas.microsoft.com/office/drawing/2014/main" id="{01310BD2-551F-733E-265D-626C6A0B33E0}"/>
              </a:ext>
            </a:extLst>
          </p:cNvPr>
          <p:cNvPicPr>
            <a:picLocks noChangeAspect="1"/>
          </p:cNvPicPr>
          <p:nvPr/>
        </p:nvPicPr>
        <p:blipFill>
          <a:blip r:embed="rId2"/>
          <a:stretch>
            <a:fillRect/>
          </a:stretch>
        </p:blipFill>
        <p:spPr>
          <a:xfrm rot="16200000">
            <a:off x="3706124" y="-3706125"/>
            <a:ext cx="4779753" cy="12192001"/>
          </a:xfrm>
          <a:prstGeom prst="rect">
            <a:avLst/>
          </a:prstGeom>
        </p:spPr>
      </p:pic>
      <p:pic>
        <p:nvPicPr>
          <p:cNvPr id="18" name="Imagen 17" descr="Interfaz de usuario gráfica, Aplicación&#10;&#10;Descripción generada automáticamente">
            <a:extLst>
              <a:ext uri="{FF2B5EF4-FFF2-40B4-BE49-F238E27FC236}">
                <a16:creationId xmlns:a16="http://schemas.microsoft.com/office/drawing/2014/main" id="{7FEEA28F-C5FE-A791-D128-0987D1C41D9B}"/>
              </a:ext>
            </a:extLst>
          </p:cNvPr>
          <p:cNvPicPr>
            <a:picLocks noChangeAspect="1"/>
          </p:cNvPicPr>
          <p:nvPr/>
        </p:nvPicPr>
        <p:blipFill>
          <a:blip r:embed="rId3"/>
          <a:srcRect b="23823"/>
          <a:stretch/>
        </p:blipFill>
        <p:spPr>
          <a:xfrm>
            <a:off x="1403471" y="307014"/>
            <a:ext cx="7957317" cy="996330"/>
          </a:xfrm>
          <a:prstGeom prst="rect">
            <a:avLst/>
          </a:prstGeom>
        </p:spPr>
      </p:pic>
      <p:sp>
        <p:nvSpPr>
          <p:cNvPr id="3" name="CuadroTexto 2">
            <a:extLst>
              <a:ext uri="{FF2B5EF4-FFF2-40B4-BE49-F238E27FC236}">
                <a16:creationId xmlns:a16="http://schemas.microsoft.com/office/drawing/2014/main" id="{32CA7354-5849-E178-261B-399E5C98FADD}"/>
              </a:ext>
            </a:extLst>
          </p:cNvPr>
          <p:cNvSpPr txBox="1"/>
          <p:nvPr/>
        </p:nvSpPr>
        <p:spPr>
          <a:xfrm>
            <a:off x="1660187" y="1950780"/>
            <a:ext cx="8871625" cy="2169825"/>
          </a:xfrm>
          <a:prstGeom prst="rect">
            <a:avLst/>
          </a:prstGeom>
        </p:spPr>
        <p:txBody>
          <a:bodyPr wrap="square" rtlCol="0">
            <a:spAutoFit/>
          </a:bodyPr>
          <a:lstStyle/>
          <a:p>
            <a:pPr algn="ctr"/>
            <a:r>
              <a:rPr lang="es-ES" sz="4500" dirty="0">
                <a:solidFill>
                  <a:schemeClr val="bg1"/>
                </a:solidFill>
                <a:latin typeface="Gotham Bold" pitchFamily="50" charset="0"/>
                <a:cs typeface="Gotham Bold" pitchFamily="50" charset="0"/>
              </a:rPr>
              <a:t>EMPRESA PREMIADA </a:t>
            </a:r>
          </a:p>
          <a:p>
            <a:pPr algn="ctr"/>
            <a:r>
              <a:rPr lang="es-ES" sz="4500" dirty="0">
                <a:solidFill>
                  <a:schemeClr val="bg1"/>
                </a:solidFill>
                <a:latin typeface="Gotham Light" pitchFamily="50" charset="0"/>
                <a:cs typeface="Gotham Light" pitchFamily="50" charset="0"/>
              </a:rPr>
              <a:t>PREMIO ESPECIAL MICROPYME</a:t>
            </a:r>
          </a:p>
        </p:txBody>
      </p:sp>
      <p:pic>
        <p:nvPicPr>
          <p:cNvPr id="4" name="Imagen 3">
            <a:extLst>
              <a:ext uri="{FF2B5EF4-FFF2-40B4-BE49-F238E27FC236}">
                <a16:creationId xmlns:a16="http://schemas.microsoft.com/office/drawing/2014/main" id="{D4A7BD47-BDC4-D5FE-19E7-E931B3A6BF7C}"/>
              </a:ext>
            </a:extLst>
          </p:cNvPr>
          <p:cNvPicPr>
            <a:picLocks noChangeAspect="1"/>
          </p:cNvPicPr>
          <p:nvPr/>
        </p:nvPicPr>
        <p:blipFill>
          <a:blip r:embed="rId4"/>
          <a:stretch>
            <a:fillRect/>
          </a:stretch>
        </p:blipFill>
        <p:spPr>
          <a:xfrm>
            <a:off x="0" y="4822954"/>
            <a:ext cx="12192000" cy="2035046"/>
          </a:xfrm>
          <a:prstGeom prst="rect">
            <a:avLst/>
          </a:prstGeom>
        </p:spPr>
      </p:pic>
    </p:spTree>
    <p:extLst>
      <p:ext uri="{BB962C8B-B14F-4D97-AF65-F5344CB8AC3E}">
        <p14:creationId xmlns:p14="http://schemas.microsoft.com/office/powerpoint/2010/main" val="2499275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8E840-0FD5-1909-A6A8-2B5B1063555E}"/>
            </a:ext>
          </a:extLst>
        </p:cNvPr>
        <p:cNvGrpSpPr/>
        <p:nvPr/>
      </p:nvGrpSpPr>
      <p:grpSpPr>
        <a:xfrm>
          <a:off x="0" y="0"/>
          <a:ext cx="0" cy="0"/>
          <a:chOff x="0" y="0"/>
          <a:chExt cx="0" cy="0"/>
        </a:xfrm>
      </p:grpSpPr>
      <p:pic>
        <p:nvPicPr>
          <p:cNvPr id="11" name="Imagen 10" descr="Patrón de fondo&#10;&#10;Descripción generada automáticamente">
            <a:extLst>
              <a:ext uri="{FF2B5EF4-FFF2-40B4-BE49-F238E27FC236}">
                <a16:creationId xmlns:a16="http://schemas.microsoft.com/office/drawing/2014/main" id="{16BF7554-FFC3-F6F0-C8ED-6CF245EE7097}"/>
              </a:ext>
            </a:extLst>
          </p:cNvPr>
          <p:cNvPicPr>
            <a:picLocks noChangeAspect="1"/>
          </p:cNvPicPr>
          <p:nvPr/>
        </p:nvPicPr>
        <p:blipFill>
          <a:blip r:embed="rId2"/>
          <a:srcRect l="69473"/>
          <a:stretch/>
        </p:blipFill>
        <p:spPr>
          <a:xfrm rot="16200000">
            <a:off x="5311156" y="-5334680"/>
            <a:ext cx="1569692" cy="12192001"/>
          </a:xfrm>
          <a:prstGeom prst="rect">
            <a:avLst/>
          </a:prstGeom>
        </p:spPr>
      </p:pic>
      <p:sp>
        <p:nvSpPr>
          <p:cNvPr id="12" name="CuadroTexto 11">
            <a:extLst>
              <a:ext uri="{FF2B5EF4-FFF2-40B4-BE49-F238E27FC236}">
                <a16:creationId xmlns:a16="http://schemas.microsoft.com/office/drawing/2014/main" id="{5D40C875-99EE-2A5B-D8C0-985865D23DB9}"/>
              </a:ext>
            </a:extLst>
          </p:cNvPr>
          <p:cNvSpPr txBox="1"/>
          <p:nvPr/>
        </p:nvSpPr>
        <p:spPr>
          <a:xfrm>
            <a:off x="-304685" y="554655"/>
            <a:ext cx="5322504" cy="584775"/>
          </a:xfrm>
          <a:prstGeom prst="rect">
            <a:avLst/>
          </a:prstGeom>
        </p:spPr>
        <p:txBody>
          <a:bodyPr wrap="square" rtlCol="0">
            <a:spAutoFit/>
          </a:bodyPr>
          <a:lstStyle/>
          <a:p>
            <a:pPr algn="ctr"/>
            <a:r>
              <a:rPr lang="es-ES" sz="3200" dirty="0">
                <a:solidFill>
                  <a:schemeClr val="bg1"/>
                </a:solidFill>
                <a:latin typeface="Gotham Bold" pitchFamily="50" charset="0"/>
                <a:cs typeface="Gotham Bold" pitchFamily="50" charset="0"/>
              </a:rPr>
              <a:t>TALLER</a:t>
            </a:r>
            <a:endParaRPr lang="es-ES" sz="3200" dirty="0">
              <a:solidFill>
                <a:schemeClr val="bg1"/>
              </a:solidFill>
              <a:latin typeface="Gotham Light" pitchFamily="50" charset="0"/>
              <a:cs typeface="Gotham Light" pitchFamily="50" charset="0"/>
            </a:endParaRPr>
          </a:p>
        </p:txBody>
      </p:sp>
      <p:pic>
        <p:nvPicPr>
          <p:cNvPr id="2" name="Imagen 1" descr="Interfaz de usuario gráfica, Aplicación&#10;&#10;Descripción generada automáticamente">
            <a:extLst>
              <a:ext uri="{FF2B5EF4-FFF2-40B4-BE49-F238E27FC236}">
                <a16:creationId xmlns:a16="http://schemas.microsoft.com/office/drawing/2014/main" id="{04B5D05F-3CBD-BE40-CC8D-6D80AE3D9750}"/>
              </a:ext>
            </a:extLst>
          </p:cNvPr>
          <p:cNvPicPr>
            <a:picLocks noChangeAspect="1"/>
          </p:cNvPicPr>
          <p:nvPr/>
        </p:nvPicPr>
        <p:blipFill>
          <a:blip r:embed="rId3"/>
          <a:srcRect b="23823"/>
          <a:stretch/>
        </p:blipFill>
        <p:spPr>
          <a:xfrm>
            <a:off x="3829091" y="346591"/>
            <a:ext cx="7957317" cy="996330"/>
          </a:xfrm>
          <a:prstGeom prst="rect">
            <a:avLst/>
          </a:prstGeom>
        </p:spPr>
      </p:pic>
      <p:sp>
        <p:nvSpPr>
          <p:cNvPr id="4" name="CuadroTexto 10">
            <a:extLst>
              <a:ext uri="{FF2B5EF4-FFF2-40B4-BE49-F238E27FC236}">
                <a16:creationId xmlns:a16="http://schemas.microsoft.com/office/drawing/2014/main" id="{2FD0270F-DFD1-1607-8F6F-8ABCAF592DEA}"/>
              </a:ext>
            </a:extLst>
          </p:cNvPr>
          <p:cNvSpPr txBox="1"/>
          <p:nvPr/>
        </p:nvSpPr>
        <p:spPr>
          <a:xfrm>
            <a:off x="870852" y="4335604"/>
            <a:ext cx="10450286" cy="3106748"/>
          </a:xfrm>
          <a:prstGeom prst="rect">
            <a:avLst/>
          </a:prstGeom>
          <a:noFill/>
        </p:spPr>
        <p:txBody>
          <a:bodyPr wrap="square">
            <a:spAutoFit/>
          </a:bodyPr>
          <a:lstStyle/>
          <a:p>
            <a:pPr algn="ctr">
              <a:spcBef>
                <a:spcPct val="0"/>
              </a:spcBef>
            </a:pPr>
            <a:r>
              <a:rPr lang="es-ES" sz="1600" dirty="0">
                <a:solidFill>
                  <a:srgbClr val="2F4C4C"/>
                </a:solidFill>
                <a:latin typeface="Gotham Light" pitchFamily="50" charset="0"/>
                <a:ea typeface="Calibri" panose="020F0502020204030204" pitchFamily="34" charset="0"/>
                <a:cs typeface="Gotham Light" pitchFamily="50" charset="0"/>
              </a:rPr>
              <a:t>Por ofrecer </a:t>
            </a:r>
            <a:r>
              <a:rPr lang="es-ES" sz="1600" dirty="0">
                <a:solidFill>
                  <a:srgbClr val="2F4C4C"/>
                </a:solidFill>
                <a:latin typeface="Gotham Light" pitchFamily="50" charset="0"/>
                <a:cs typeface="Gotham Light" pitchFamily="50" charset="0"/>
              </a:rPr>
              <a:t>un </a:t>
            </a:r>
            <a:r>
              <a:rPr lang="es-ES" sz="1600" b="1" dirty="0">
                <a:solidFill>
                  <a:srgbClr val="2F4C4C"/>
                </a:solidFill>
                <a:latin typeface="Gotham Light" pitchFamily="50" charset="0"/>
                <a:cs typeface="Gotham Light" pitchFamily="50" charset="0"/>
              </a:rPr>
              <a:t>servicio de alta precisión con menor impacto ambiental y máxima transparencia para el cliente </a:t>
            </a:r>
            <a:r>
              <a:rPr lang="es-ES" sz="1600" dirty="0">
                <a:solidFill>
                  <a:srgbClr val="2F4C4C"/>
                </a:solidFill>
                <a:latin typeface="Gotham Light" pitchFamily="50" charset="0"/>
                <a:cs typeface="Gotham Light" pitchFamily="50" charset="0"/>
              </a:rPr>
              <a:t>en un </a:t>
            </a:r>
            <a:r>
              <a:rPr lang="es-ES" sz="1600" dirty="0" err="1">
                <a:solidFill>
                  <a:srgbClr val="2F4C4C"/>
                </a:solidFill>
                <a:latin typeface="Gotham Light" pitchFamily="50" charset="0"/>
                <a:cs typeface="Gotham Light" pitchFamily="50" charset="0"/>
              </a:rPr>
              <a:t>microtaller</a:t>
            </a:r>
            <a:r>
              <a:rPr lang="es-ES" sz="1600" dirty="0">
                <a:solidFill>
                  <a:srgbClr val="2F4C4C"/>
                </a:solidFill>
                <a:latin typeface="Gotham Light" pitchFamily="50" charset="0"/>
                <a:cs typeface="Gotham Light" pitchFamily="50" charset="0"/>
              </a:rPr>
              <a:t> ubicado en un entorno rural, que integra una gestión digital junto a un modelo de trabajo eficiente y respetuoso con el entorno, gestionando más de 1.700 clientes desde la puesta en marcha de este modelo</a:t>
            </a:r>
            <a:r>
              <a:rPr lang="es-ES" sz="1600" dirty="0">
                <a:solidFill>
                  <a:srgbClr val="2F4C4C"/>
                </a:solidFill>
                <a:latin typeface="Gotham Light" pitchFamily="50" charset="0"/>
                <a:ea typeface="Calibri" panose="020F0502020204030204" pitchFamily="34" charset="0"/>
                <a:cs typeface="Gotham Light" pitchFamily="50" charset="0"/>
              </a:rPr>
              <a:t> en el 2024. </a:t>
            </a:r>
            <a:r>
              <a:rPr lang="es-ES" sz="1600" dirty="0">
                <a:solidFill>
                  <a:srgbClr val="334F4F"/>
                </a:solidFill>
                <a:latin typeface="Gotham Light" pitchFamily="50" charset="0"/>
                <a:cs typeface="Gotham Light" pitchFamily="50" charset="0"/>
              </a:rPr>
              <a:t>La implantación de placas fotovoltaicas, iluminación LED y maquinaria eficiente se combina con una gestión 100% digital que ha reducido más del 80% del papel. Además, ha sustituido productos contaminantes por alternativas más seguras, eliminado la sepiolita mediante trapos reutilizables, reducido envases gracias al uso de aceites en bag-in-box y alargado la vida útil de componentes mediante limpieza y reutilización de filtros. </a:t>
            </a:r>
          </a:p>
          <a:p>
            <a:pPr algn="ctr">
              <a:spcBef>
                <a:spcPct val="0"/>
              </a:spcBef>
            </a:pPr>
            <a:r>
              <a:rPr lang="es-ES" sz="1400" dirty="0">
                <a:solidFill>
                  <a:srgbClr val="334F4F"/>
                </a:solidFill>
                <a:latin typeface="Gotham Light" pitchFamily="50" charset="0"/>
                <a:ea typeface="Calibri" panose="020F0502020204030204" pitchFamily="34" charset="0"/>
                <a:cs typeface="Gotham Light" pitchFamily="50" charset="0"/>
              </a:rPr>
              <a:t>Más información: </a:t>
            </a:r>
            <a:r>
              <a:rPr lang="es-ES" sz="1400" dirty="0">
                <a:solidFill>
                  <a:srgbClr val="334F4F"/>
                </a:solidFill>
                <a:latin typeface="Gotham Light" pitchFamily="50" charset="0"/>
                <a:ea typeface="Calibri" panose="020F0502020204030204" pitchFamily="34" charset="0"/>
                <a:cs typeface="Gotham Light" pitchFamily="50" charset="0"/>
                <a:hlinkClick r:id="rId4">
                  <a:extLst>
                    <a:ext uri="{A12FA001-AC4F-418D-AE19-62706E023703}">
                      <ahyp:hlinkClr xmlns:ahyp="http://schemas.microsoft.com/office/drawing/2018/hyperlinkcolor" val="tx"/>
                    </a:ext>
                  </a:extLst>
                </a:hlinkClick>
              </a:rPr>
              <a:t>https://www.mdbergueda.com/</a:t>
            </a:r>
            <a:endParaRPr lang="es-ES" sz="1400" dirty="0">
              <a:solidFill>
                <a:srgbClr val="334F4F"/>
              </a:solidFill>
              <a:latin typeface="Gotham Light" pitchFamily="50" charset="0"/>
              <a:ea typeface="Calibri" panose="020F0502020204030204" pitchFamily="34" charset="0"/>
              <a:cs typeface="Gotham Light" pitchFamily="50" charset="0"/>
            </a:endParaRPr>
          </a:p>
          <a:p>
            <a:pPr algn="ctr">
              <a:spcBef>
                <a:spcPct val="0"/>
              </a:spcBef>
            </a:pPr>
            <a:endParaRPr lang="es-ES" sz="1600" dirty="0">
              <a:solidFill>
                <a:srgbClr val="2F4C4C"/>
              </a:solidFill>
              <a:latin typeface="Gotham Light" pitchFamily="50" charset="0"/>
              <a:ea typeface="Calibri" panose="020F0502020204030204" pitchFamily="34" charset="0"/>
              <a:cs typeface="Gotham Light" pitchFamily="50" charset="0"/>
            </a:endParaRPr>
          </a:p>
          <a:p>
            <a:pPr algn="ctr">
              <a:lnSpc>
                <a:spcPct val="150000"/>
              </a:lnSpc>
              <a:spcBef>
                <a:spcPct val="0"/>
              </a:spcBef>
              <a:buNone/>
            </a:pPr>
            <a:endParaRPr lang="es-ES" altLang="es-ES" sz="2800" b="1" dirty="0">
              <a:solidFill>
                <a:srgbClr val="2F4C4C"/>
              </a:solidFill>
              <a:latin typeface="Gotham Black" pitchFamily="50" charset="0"/>
              <a:cs typeface="Gotham Thin" pitchFamily="2" charset="0"/>
            </a:endParaRPr>
          </a:p>
        </p:txBody>
      </p:sp>
      <p:pic>
        <p:nvPicPr>
          <p:cNvPr id="6" name="Imagen 5" descr="Un dibujo de una cara feliz&#10;&#10;El contenido generado por IA puede ser incorrecto.">
            <a:extLst>
              <a:ext uri="{FF2B5EF4-FFF2-40B4-BE49-F238E27FC236}">
                <a16:creationId xmlns:a16="http://schemas.microsoft.com/office/drawing/2014/main" id="{40F8A922-EA5A-6132-537F-492065E1C3DF}"/>
              </a:ext>
            </a:extLst>
          </p:cNvPr>
          <p:cNvPicPr>
            <a:picLocks noChangeAspect="1"/>
          </p:cNvPicPr>
          <p:nvPr/>
        </p:nvPicPr>
        <p:blipFill>
          <a:blip r:embed="rId5"/>
          <a:stretch>
            <a:fillRect/>
          </a:stretch>
        </p:blipFill>
        <p:spPr>
          <a:xfrm>
            <a:off x="4619663" y="2055446"/>
            <a:ext cx="2952664" cy="1474943"/>
          </a:xfrm>
          <a:prstGeom prst="rect">
            <a:avLst/>
          </a:prstGeom>
        </p:spPr>
      </p:pic>
      <p:sp>
        <p:nvSpPr>
          <p:cNvPr id="7" name="CuadroTexto 6">
            <a:extLst>
              <a:ext uri="{FF2B5EF4-FFF2-40B4-BE49-F238E27FC236}">
                <a16:creationId xmlns:a16="http://schemas.microsoft.com/office/drawing/2014/main" id="{4B5DBD17-B1B1-4D8C-1733-8C14A61418C5}"/>
              </a:ext>
            </a:extLst>
          </p:cNvPr>
          <p:cNvSpPr txBox="1"/>
          <p:nvPr/>
        </p:nvSpPr>
        <p:spPr>
          <a:xfrm>
            <a:off x="1031939" y="3755560"/>
            <a:ext cx="10128112" cy="738664"/>
          </a:xfrm>
          <a:prstGeom prst="rect">
            <a:avLst/>
          </a:prstGeom>
          <a:noFill/>
        </p:spPr>
        <p:txBody>
          <a:bodyPr wrap="square" rtlCol="0">
            <a:spAutoFit/>
          </a:bodyPr>
          <a:lstStyle/>
          <a:p>
            <a:pPr algn="ctr"/>
            <a:r>
              <a:rPr lang="es-ES" altLang="es-ES" sz="2400" b="1" dirty="0">
                <a:solidFill>
                  <a:srgbClr val="2F4C4C"/>
                </a:solidFill>
                <a:latin typeface="Gotham Ultra" pitchFamily="2" charset="0"/>
                <a:cs typeface="Gotham Ultra" pitchFamily="2" charset="0"/>
              </a:rPr>
              <a:t>“Taller sostenible, digital y de diagnóstico avanzado</a:t>
            </a:r>
            <a:r>
              <a:rPr lang="es-ES" altLang="es-ES" sz="2400" b="1" dirty="0">
                <a:solidFill>
                  <a:srgbClr val="2F4C4C"/>
                </a:solidFill>
                <a:latin typeface="Gotham Black" pitchFamily="50" charset="0"/>
                <a:cs typeface="Gotham Ultra" pitchFamily="2" charset="0"/>
              </a:rPr>
              <a:t>”</a:t>
            </a:r>
          </a:p>
          <a:p>
            <a:endParaRPr lang="es-ES" dirty="0"/>
          </a:p>
        </p:txBody>
      </p:sp>
    </p:spTree>
    <p:extLst>
      <p:ext uri="{BB962C8B-B14F-4D97-AF65-F5344CB8AC3E}">
        <p14:creationId xmlns:p14="http://schemas.microsoft.com/office/powerpoint/2010/main" val="3678266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50BC9-9ECC-C6C1-7201-C0F06BD8C96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A750601-382A-F484-BB31-E78B34203EAB}"/>
              </a:ext>
            </a:extLst>
          </p:cNvPr>
          <p:cNvSpPr>
            <a:spLocks noChangeArrowheads="1"/>
          </p:cNvSpPr>
          <p:nvPr/>
        </p:nvSpPr>
        <p:spPr bwMode="auto">
          <a:xfrm>
            <a:off x="7958938" y="54404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6" name="Imagen 15" descr="Patrón de fondo&#10;&#10;Descripción generada automáticamente">
            <a:extLst>
              <a:ext uri="{FF2B5EF4-FFF2-40B4-BE49-F238E27FC236}">
                <a16:creationId xmlns:a16="http://schemas.microsoft.com/office/drawing/2014/main" id="{16445FAA-3BAA-C2CB-A2CA-36183924AF11}"/>
              </a:ext>
            </a:extLst>
          </p:cNvPr>
          <p:cNvPicPr>
            <a:picLocks noChangeAspect="1"/>
          </p:cNvPicPr>
          <p:nvPr/>
        </p:nvPicPr>
        <p:blipFill>
          <a:blip r:embed="rId2"/>
          <a:stretch>
            <a:fillRect/>
          </a:stretch>
        </p:blipFill>
        <p:spPr>
          <a:xfrm rot="16200000">
            <a:off x="3706124" y="-3706125"/>
            <a:ext cx="4779753" cy="12192001"/>
          </a:xfrm>
          <a:prstGeom prst="rect">
            <a:avLst/>
          </a:prstGeom>
        </p:spPr>
      </p:pic>
      <p:pic>
        <p:nvPicPr>
          <p:cNvPr id="18" name="Imagen 17" descr="Interfaz de usuario gráfica, Aplicación&#10;&#10;Descripción generada automáticamente">
            <a:extLst>
              <a:ext uri="{FF2B5EF4-FFF2-40B4-BE49-F238E27FC236}">
                <a16:creationId xmlns:a16="http://schemas.microsoft.com/office/drawing/2014/main" id="{02BCCF79-C12C-C3F8-13ED-462089BA0E49}"/>
              </a:ext>
            </a:extLst>
          </p:cNvPr>
          <p:cNvPicPr>
            <a:picLocks noChangeAspect="1"/>
          </p:cNvPicPr>
          <p:nvPr/>
        </p:nvPicPr>
        <p:blipFill>
          <a:blip r:embed="rId3"/>
          <a:srcRect b="23823"/>
          <a:stretch/>
        </p:blipFill>
        <p:spPr>
          <a:xfrm>
            <a:off x="1580753" y="477224"/>
            <a:ext cx="7957317" cy="996330"/>
          </a:xfrm>
          <a:prstGeom prst="rect">
            <a:avLst/>
          </a:prstGeom>
        </p:spPr>
      </p:pic>
      <p:sp>
        <p:nvSpPr>
          <p:cNvPr id="3" name="CuadroTexto 2">
            <a:extLst>
              <a:ext uri="{FF2B5EF4-FFF2-40B4-BE49-F238E27FC236}">
                <a16:creationId xmlns:a16="http://schemas.microsoft.com/office/drawing/2014/main" id="{70981480-59C6-2034-F1B8-FEAEEC3B0205}"/>
              </a:ext>
            </a:extLst>
          </p:cNvPr>
          <p:cNvSpPr txBox="1"/>
          <p:nvPr/>
        </p:nvSpPr>
        <p:spPr>
          <a:xfrm>
            <a:off x="1660187" y="1950780"/>
            <a:ext cx="8871625" cy="2169825"/>
          </a:xfrm>
          <a:prstGeom prst="rect">
            <a:avLst/>
          </a:prstGeom>
        </p:spPr>
        <p:txBody>
          <a:bodyPr wrap="square" rtlCol="0">
            <a:spAutoFit/>
          </a:bodyPr>
          <a:lstStyle/>
          <a:p>
            <a:pPr algn="ctr"/>
            <a:r>
              <a:rPr lang="es-ES" sz="4500" dirty="0">
                <a:solidFill>
                  <a:schemeClr val="bg1"/>
                </a:solidFill>
                <a:latin typeface="Gotham Bold" pitchFamily="50" charset="0"/>
                <a:cs typeface="Gotham Bold" pitchFamily="50" charset="0"/>
              </a:rPr>
              <a:t>EMPRESA PREMIADA </a:t>
            </a:r>
          </a:p>
          <a:p>
            <a:pPr algn="ctr"/>
            <a:r>
              <a:rPr lang="es-ES" sz="4500" dirty="0">
                <a:solidFill>
                  <a:schemeClr val="bg1"/>
                </a:solidFill>
                <a:latin typeface="Gotham Light" pitchFamily="50" charset="0"/>
                <a:cs typeface="Gotham Light" pitchFamily="50" charset="0"/>
              </a:rPr>
              <a:t>ALIADOS ESTRATÉGICOS DE LA POSVENTA</a:t>
            </a:r>
          </a:p>
        </p:txBody>
      </p:sp>
      <p:pic>
        <p:nvPicPr>
          <p:cNvPr id="4" name="Imagen 3">
            <a:extLst>
              <a:ext uri="{FF2B5EF4-FFF2-40B4-BE49-F238E27FC236}">
                <a16:creationId xmlns:a16="http://schemas.microsoft.com/office/drawing/2014/main" id="{3330EAC8-403C-DBEF-6436-0D2815FA8842}"/>
              </a:ext>
            </a:extLst>
          </p:cNvPr>
          <p:cNvPicPr>
            <a:picLocks noChangeAspect="1"/>
          </p:cNvPicPr>
          <p:nvPr/>
        </p:nvPicPr>
        <p:blipFill>
          <a:blip r:embed="rId4"/>
          <a:stretch>
            <a:fillRect/>
          </a:stretch>
        </p:blipFill>
        <p:spPr>
          <a:xfrm>
            <a:off x="0" y="4822954"/>
            <a:ext cx="12192000" cy="2035046"/>
          </a:xfrm>
          <a:prstGeom prst="rect">
            <a:avLst/>
          </a:prstGeom>
        </p:spPr>
      </p:pic>
    </p:spTree>
    <p:extLst>
      <p:ext uri="{BB962C8B-B14F-4D97-AF65-F5344CB8AC3E}">
        <p14:creationId xmlns:p14="http://schemas.microsoft.com/office/powerpoint/2010/main" val="1413343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694D3-AA22-C165-700D-B731E1E40D37}"/>
            </a:ext>
          </a:extLst>
        </p:cNvPr>
        <p:cNvGrpSpPr/>
        <p:nvPr/>
      </p:nvGrpSpPr>
      <p:grpSpPr>
        <a:xfrm>
          <a:off x="0" y="0"/>
          <a:ext cx="0" cy="0"/>
          <a:chOff x="0" y="0"/>
          <a:chExt cx="0" cy="0"/>
        </a:xfrm>
      </p:grpSpPr>
      <p:pic>
        <p:nvPicPr>
          <p:cNvPr id="11" name="Imagen 10" descr="Patrón de fondo&#10;&#10;Descripción generada automáticamente">
            <a:extLst>
              <a:ext uri="{FF2B5EF4-FFF2-40B4-BE49-F238E27FC236}">
                <a16:creationId xmlns:a16="http://schemas.microsoft.com/office/drawing/2014/main" id="{F0910EB5-AF79-BA72-D61D-FE5A89FBDE23}"/>
              </a:ext>
            </a:extLst>
          </p:cNvPr>
          <p:cNvPicPr>
            <a:picLocks noChangeAspect="1"/>
          </p:cNvPicPr>
          <p:nvPr/>
        </p:nvPicPr>
        <p:blipFill>
          <a:blip r:embed="rId2"/>
          <a:srcRect l="69473"/>
          <a:stretch/>
        </p:blipFill>
        <p:spPr>
          <a:xfrm rot="16200000">
            <a:off x="5311156" y="-5334680"/>
            <a:ext cx="1569692" cy="12192001"/>
          </a:xfrm>
          <a:prstGeom prst="rect">
            <a:avLst/>
          </a:prstGeom>
        </p:spPr>
      </p:pic>
      <p:pic>
        <p:nvPicPr>
          <p:cNvPr id="2" name="Imagen 1" descr="Interfaz de usuario gráfica, Aplicación&#10;&#10;Descripción generada automáticamente">
            <a:extLst>
              <a:ext uri="{FF2B5EF4-FFF2-40B4-BE49-F238E27FC236}">
                <a16:creationId xmlns:a16="http://schemas.microsoft.com/office/drawing/2014/main" id="{1C3A475B-1C86-4EB5-2828-01A03F331D3A}"/>
              </a:ext>
            </a:extLst>
          </p:cNvPr>
          <p:cNvPicPr>
            <a:picLocks noChangeAspect="1"/>
          </p:cNvPicPr>
          <p:nvPr/>
        </p:nvPicPr>
        <p:blipFill>
          <a:blip r:embed="rId3"/>
          <a:srcRect b="23823"/>
          <a:stretch/>
        </p:blipFill>
        <p:spPr>
          <a:xfrm>
            <a:off x="3832469" y="348088"/>
            <a:ext cx="7957317" cy="996330"/>
          </a:xfrm>
          <a:prstGeom prst="rect">
            <a:avLst/>
          </a:prstGeom>
        </p:spPr>
      </p:pic>
      <p:sp>
        <p:nvSpPr>
          <p:cNvPr id="6" name="CuadroTexto 10">
            <a:extLst>
              <a:ext uri="{FF2B5EF4-FFF2-40B4-BE49-F238E27FC236}">
                <a16:creationId xmlns:a16="http://schemas.microsoft.com/office/drawing/2014/main" id="{67AFB34F-C8AC-8BB2-F088-994CCF5A629D}"/>
              </a:ext>
            </a:extLst>
          </p:cNvPr>
          <p:cNvSpPr txBox="1"/>
          <p:nvPr/>
        </p:nvSpPr>
        <p:spPr>
          <a:xfrm>
            <a:off x="614761" y="4659768"/>
            <a:ext cx="10962474" cy="2368084"/>
          </a:xfrm>
          <a:prstGeom prst="rect">
            <a:avLst/>
          </a:prstGeom>
          <a:noFill/>
        </p:spPr>
        <p:txBody>
          <a:bodyPr wrap="square">
            <a:spAutoFit/>
          </a:bodyPr>
          <a:lstStyle/>
          <a:p>
            <a:pPr algn="ctr">
              <a:spcBef>
                <a:spcPct val="0"/>
              </a:spcBef>
            </a:pPr>
            <a:r>
              <a:rPr lang="es-ES" sz="1600" dirty="0">
                <a:solidFill>
                  <a:srgbClr val="2F4C4C"/>
                </a:solidFill>
                <a:latin typeface="Gotham Light" pitchFamily="50" charset="0"/>
                <a:ea typeface="Calibri" panose="020F0502020204030204" pitchFamily="34" charset="0"/>
                <a:cs typeface="Gotham Light" pitchFamily="50" charset="0"/>
              </a:rPr>
              <a:t>Por desarrollar un </a:t>
            </a:r>
            <a:r>
              <a:rPr lang="es-ES" sz="1600" b="1" dirty="0">
                <a:solidFill>
                  <a:srgbClr val="2F4C4C"/>
                </a:solidFill>
                <a:latin typeface="Gotham Light" pitchFamily="50" charset="0"/>
                <a:ea typeface="Calibri" panose="020F0502020204030204" pitchFamily="34" charset="0"/>
                <a:cs typeface="Gotham Light" pitchFamily="50" charset="0"/>
              </a:rPr>
              <a:t>entorno de trabajo virtual </a:t>
            </a:r>
            <a:r>
              <a:rPr lang="es-ES" sz="1600" dirty="0">
                <a:solidFill>
                  <a:srgbClr val="2F4C4C"/>
                </a:solidFill>
                <a:latin typeface="Gotham Light" pitchFamily="50" charset="0"/>
                <a:ea typeface="Calibri" panose="020F0502020204030204" pitchFamily="34" charset="0"/>
                <a:cs typeface="Gotham Light" pitchFamily="50" charset="0"/>
              </a:rPr>
              <a:t>que convierte el procedimiento de instalación de un componente en una </a:t>
            </a:r>
            <a:r>
              <a:rPr lang="es-ES" sz="1600" b="1" dirty="0">
                <a:solidFill>
                  <a:srgbClr val="2F4C4C"/>
                </a:solidFill>
                <a:latin typeface="Gotham Light" pitchFamily="50" charset="0"/>
                <a:ea typeface="Calibri" panose="020F0502020204030204" pitchFamily="34" charset="0"/>
                <a:cs typeface="Gotham Light" pitchFamily="50" charset="0"/>
              </a:rPr>
              <a:t>experiencia inmersiva </a:t>
            </a:r>
            <a:r>
              <a:rPr lang="es-ES" sz="1600" dirty="0">
                <a:solidFill>
                  <a:srgbClr val="2F4C4C"/>
                </a:solidFill>
                <a:latin typeface="Gotham Light" pitchFamily="50" charset="0"/>
                <a:ea typeface="Calibri" panose="020F0502020204030204" pitchFamily="34" charset="0"/>
                <a:cs typeface="Gotham Light" pitchFamily="50" charset="0"/>
              </a:rPr>
              <a:t>aplicando la realidad virtual y realidad aumentada</a:t>
            </a:r>
            <a:r>
              <a:rPr lang="es-ES" sz="1600" dirty="0">
                <a:solidFill>
                  <a:srgbClr val="2F4C4C"/>
                </a:solidFill>
                <a:latin typeface="Gotham Light" pitchFamily="50" charset="0"/>
                <a:cs typeface="Gotham Light" pitchFamily="50" charset="0"/>
              </a:rPr>
              <a:t>, logrando una reducción de hasta el 80 % en materiales y emisiones por cada práctica virtual. </a:t>
            </a:r>
            <a:r>
              <a:rPr lang="es-ES" sz="1600" dirty="0">
                <a:solidFill>
                  <a:srgbClr val="334F4F"/>
                </a:solidFill>
                <a:latin typeface="Gotham Light" pitchFamily="50" charset="0"/>
                <a:cs typeface="Gotham Light" pitchFamily="50" charset="0"/>
              </a:rPr>
              <a:t>La realidad virtual permite repetir cada operación sin riesgo ni consumo de material, mientras que la realidad aumentada proyecta las guías sobre la pieza física. Dado que muchos talleres encuentran dificultades por la falta de conocimiento sobre los vehículos eléctricos, esta iniciativa facilita tanto la capacitación como el acceso a las herramientas necesarias, especialmente para aquellos talleres situados fuera de las grandes áreas urbanas.</a:t>
            </a:r>
            <a:endParaRPr lang="es-ES" sz="1600" dirty="0">
              <a:solidFill>
                <a:srgbClr val="2F4C4C"/>
              </a:solidFill>
              <a:latin typeface="Gotham Light" pitchFamily="50" charset="0"/>
              <a:cs typeface="Gotham Light" pitchFamily="50" charset="0"/>
            </a:endParaRPr>
          </a:p>
          <a:p>
            <a:pPr algn="ctr">
              <a:lnSpc>
                <a:spcPct val="150000"/>
              </a:lnSpc>
              <a:spcBef>
                <a:spcPct val="0"/>
              </a:spcBef>
              <a:buNone/>
            </a:pPr>
            <a:endParaRPr lang="es-ES" altLang="es-ES" sz="2800" b="1" dirty="0">
              <a:solidFill>
                <a:srgbClr val="2F4C4C"/>
              </a:solidFill>
              <a:latin typeface="Gotham Black" pitchFamily="50" charset="0"/>
              <a:cs typeface="Gotham Thin" pitchFamily="2" charset="0"/>
            </a:endParaRPr>
          </a:p>
        </p:txBody>
      </p:sp>
      <p:pic>
        <p:nvPicPr>
          <p:cNvPr id="4" name="Picture 2" descr="Nuestra historia - NRF">
            <a:extLst>
              <a:ext uri="{FF2B5EF4-FFF2-40B4-BE49-F238E27FC236}">
                <a16:creationId xmlns:a16="http://schemas.microsoft.com/office/drawing/2014/main" id="{437C8229-A692-E418-AA12-4F6762D5D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166" y="2254944"/>
            <a:ext cx="1639680" cy="110799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F922687B-0EBE-5CC1-8DC6-2EDFC173998D}"/>
              </a:ext>
            </a:extLst>
          </p:cNvPr>
          <p:cNvPicPr>
            <a:picLocks noChangeAspect="1"/>
          </p:cNvPicPr>
          <p:nvPr/>
        </p:nvPicPr>
        <p:blipFill>
          <a:blip r:embed="rId5"/>
          <a:stretch>
            <a:fillRect/>
          </a:stretch>
        </p:blipFill>
        <p:spPr>
          <a:xfrm>
            <a:off x="4268154" y="2273915"/>
            <a:ext cx="1639681" cy="1104107"/>
          </a:xfrm>
          <a:prstGeom prst="rect">
            <a:avLst/>
          </a:prstGeom>
        </p:spPr>
      </p:pic>
      <p:sp>
        <p:nvSpPr>
          <p:cNvPr id="8" name="CuadroTexto 7">
            <a:extLst>
              <a:ext uri="{FF2B5EF4-FFF2-40B4-BE49-F238E27FC236}">
                <a16:creationId xmlns:a16="http://schemas.microsoft.com/office/drawing/2014/main" id="{05AF9409-B366-7834-26AE-6EF3C67565A2}"/>
              </a:ext>
            </a:extLst>
          </p:cNvPr>
          <p:cNvSpPr txBox="1"/>
          <p:nvPr/>
        </p:nvSpPr>
        <p:spPr>
          <a:xfrm>
            <a:off x="847528" y="3654409"/>
            <a:ext cx="10496939" cy="1107996"/>
          </a:xfrm>
          <a:prstGeom prst="rect">
            <a:avLst/>
          </a:prstGeom>
          <a:noFill/>
        </p:spPr>
        <p:txBody>
          <a:bodyPr wrap="square" rtlCol="0">
            <a:spAutoFit/>
          </a:bodyPr>
          <a:lstStyle/>
          <a:p>
            <a:pPr algn="ctr"/>
            <a:r>
              <a:rPr lang="es-ES" altLang="es-ES" sz="2400" b="1" dirty="0">
                <a:solidFill>
                  <a:srgbClr val="334F4F"/>
                </a:solidFill>
                <a:latin typeface="Gotham Ultra" pitchFamily="50" charset="0"/>
                <a:cs typeface="Gotham Ultra" pitchFamily="50" charset="0"/>
              </a:rPr>
              <a:t>“NRF &amp; </a:t>
            </a:r>
            <a:r>
              <a:rPr lang="es-ES" altLang="es-ES" sz="2400" b="1" dirty="0" err="1">
                <a:solidFill>
                  <a:srgbClr val="334F4F"/>
                </a:solidFill>
                <a:latin typeface="Gotham Ultra" pitchFamily="50" charset="0"/>
                <a:cs typeface="Gotham Ultra" pitchFamily="50" charset="0"/>
              </a:rPr>
              <a:t>Service</a:t>
            </a:r>
            <a:r>
              <a:rPr lang="es-ES" altLang="es-ES" sz="2400" b="1" dirty="0">
                <a:solidFill>
                  <a:srgbClr val="334F4F"/>
                </a:solidFill>
                <a:latin typeface="Gotham Ultra" pitchFamily="50" charset="0"/>
                <a:cs typeface="Gotham Ultra" pitchFamily="50" charset="0"/>
              </a:rPr>
              <a:t> Next: Formación inmersiva para la instalación y comprobación del nuevo e-compresor HV”</a:t>
            </a:r>
          </a:p>
          <a:p>
            <a:endParaRPr lang="es-ES" dirty="0"/>
          </a:p>
        </p:txBody>
      </p:sp>
      <p:sp>
        <p:nvSpPr>
          <p:cNvPr id="9" name="CuadroTexto 8">
            <a:extLst>
              <a:ext uri="{FF2B5EF4-FFF2-40B4-BE49-F238E27FC236}">
                <a16:creationId xmlns:a16="http://schemas.microsoft.com/office/drawing/2014/main" id="{F21AC3A0-8A50-0280-1C99-2D7722B9B757}"/>
              </a:ext>
            </a:extLst>
          </p:cNvPr>
          <p:cNvSpPr txBox="1"/>
          <p:nvPr/>
        </p:nvSpPr>
        <p:spPr>
          <a:xfrm>
            <a:off x="729810" y="304290"/>
            <a:ext cx="3538344" cy="1077218"/>
          </a:xfrm>
          <a:prstGeom prst="rect">
            <a:avLst/>
          </a:prstGeom>
        </p:spPr>
        <p:txBody>
          <a:bodyPr wrap="square" rtlCol="0">
            <a:spAutoFit/>
          </a:bodyPr>
          <a:lstStyle/>
          <a:p>
            <a:pPr algn="ctr"/>
            <a:r>
              <a:rPr lang="es-ES" sz="3200" dirty="0">
                <a:solidFill>
                  <a:schemeClr val="bg1"/>
                </a:solidFill>
                <a:latin typeface="Gotham Bold" pitchFamily="50" charset="0"/>
                <a:cs typeface="Gotham Bold" pitchFamily="50" charset="0"/>
              </a:rPr>
              <a:t>ALIADOS ESTRATÉGICOS</a:t>
            </a:r>
            <a:endParaRPr lang="es-ES" sz="3200" dirty="0">
              <a:solidFill>
                <a:schemeClr val="bg1"/>
              </a:solidFill>
              <a:latin typeface="Gotham Light" pitchFamily="50" charset="0"/>
              <a:cs typeface="Gotham Light" pitchFamily="50" charset="0"/>
            </a:endParaRPr>
          </a:p>
        </p:txBody>
      </p:sp>
    </p:spTree>
    <p:extLst>
      <p:ext uri="{BB962C8B-B14F-4D97-AF65-F5344CB8AC3E}">
        <p14:creationId xmlns:p14="http://schemas.microsoft.com/office/powerpoint/2010/main" val="244392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95D73-A8B7-21C4-1EC2-C8598D15B3F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8ACCE52-8D31-792A-9312-0F6B30A25C72}"/>
              </a:ext>
            </a:extLst>
          </p:cNvPr>
          <p:cNvSpPr>
            <a:spLocks noChangeArrowheads="1"/>
          </p:cNvSpPr>
          <p:nvPr/>
        </p:nvSpPr>
        <p:spPr bwMode="auto">
          <a:xfrm>
            <a:off x="7958938" y="54404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6" name="Imagen 15" descr="Patrón de fondo&#10;&#10;Descripción generada automáticamente">
            <a:extLst>
              <a:ext uri="{FF2B5EF4-FFF2-40B4-BE49-F238E27FC236}">
                <a16:creationId xmlns:a16="http://schemas.microsoft.com/office/drawing/2014/main" id="{6B7BB248-5898-C520-8EE9-A23EAC532485}"/>
              </a:ext>
            </a:extLst>
          </p:cNvPr>
          <p:cNvPicPr>
            <a:picLocks noChangeAspect="1"/>
          </p:cNvPicPr>
          <p:nvPr/>
        </p:nvPicPr>
        <p:blipFill>
          <a:blip r:embed="rId2"/>
          <a:stretch>
            <a:fillRect/>
          </a:stretch>
        </p:blipFill>
        <p:spPr>
          <a:xfrm rot="16200000">
            <a:off x="3706124" y="-3706125"/>
            <a:ext cx="4779753" cy="12192001"/>
          </a:xfrm>
          <a:prstGeom prst="rect">
            <a:avLst/>
          </a:prstGeom>
        </p:spPr>
      </p:pic>
      <p:pic>
        <p:nvPicPr>
          <p:cNvPr id="18" name="Imagen 17" descr="Interfaz de usuario gráfica, Aplicación&#10;&#10;Descripción generada automáticamente">
            <a:extLst>
              <a:ext uri="{FF2B5EF4-FFF2-40B4-BE49-F238E27FC236}">
                <a16:creationId xmlns:a16="http://schemas.microsoft.com/office/drawing/2014/main" id="{4C145752-19F8-8DA3-EE63-BCDF764B650B}"/>
              </a:ext>
            </a:extLst>
          </p:cNvPr>
          <p:cNvPicPr>
            <a:picLocks noChangeAspect="1"/>
          </p:cNvPicPr>
          <p:nvPr/>
        </p:nvPicPr>
        <p:blipFill>
          <a:blip r:embed="rId3"/>
          <a:srcRect b="23823"/>
          <a:stretch/>
        </p:blipFill>
        <p:spPr>
          <a:xfrm>
            <a:off x="1403471" y="307014"/>
            <a:ext cx="7957317" cy="996330"/>
          </a:xfrm>
          <a:prstGeom prst="rect">
            <a:avLst/>
          </a:prstGeom>
        </p:spPr>
      </p:pic>
      <p:sp>
        <p:nvSpPr>
          <p:cNvPr id="3" name="CuadroTexto 2">
            <a:extLst>
              <a:ext uri="{FF2B5EF4-FFF2-40B4-BE49-F238E27FC236}">
                <a16:creationId xmlns:a16="http://schemas.microsoft.com/office/drawing/2014/main" id="{5F8327B3-9B7E-598F-4063-AED81953C338}"/>
              </a:ext>
            </a:extLst>
          </p:cNvPr>
          <p:cNvSpPr txBox="1"/>
          <p:nvPr/>
        </p:nvSpPr>
        <p:spPr>
          <a:xfrm>
            <a:off x="1660187" y="2184045"/>
            <a:ext cx="8871625" cy="1477328"/>
          </a:xfrm>
          <a:prstGeom prst="rect">
            <a:avLst/>
          </a:prstGeom>
        </p:spPr>
        <p:txBody>
          <a:bodyPr wrap="square" rtlCol="0">
            <a:spAutoFit/>
          </a:bodyPr>
          <a:lstStyle/>
          <a:p>
            <a:pPr algn="ctr"/>
            <a:r>
              <a:rPr lang="es-ES" sz="4500" dirty="0">
                <a:solidFill>
                  <a:schemeClr val="bg1"/>
                </a:solidFill>
                <a:latin typeface="Gotham Bold" pitchFamily="50" charset="0"/>
                <a:cs typeface="Gotham Bold" pitchFamily="50" charset="0"/>
              </a:rPr>
              <a:t>EMPRESAS PREMIADAS </a:t>
            </a:r>
          </a:p>
          <a:p>
            <a:pPr algn="ctr"/>
            <a:r>
              <a:rPr lang="es-ES" sz="4500" dirty="0">
                <a:solidFill>
                  <a:schemeClr val="bg1"/>
                </a:solidFill>
                <a:latin typeface="Gotham Light" pitchFamily="50" charset="0"/>
                <a:cs typeface="Gotham Light" pitchFamily="50" charset="0"/>
              </a:rPr>
              <a:t>IMPACTO EN EL ENTORNO</a:t>
            </a:r>
          </a:p>
        </p:txBody>
      </p:sp>
      <p:pic>
        <p:nvPicPr>
          <p:cNvPr id="4" name="Imagen 3">
            <a:extLst>
              <a:ext uri="{FF2B5EF4-FFF2-40B4-BE49-F238E27FC236}">
                <a16:creationId xmlns:a16="http://schemas.microsoft.com/office/drawing/2014/main" id="{6154E589-4D0D-5F78-ED71-E6136FC59D44}"/>
              </a:ext>
            </a:extLst>
          </p:cNvPr>
          <p:cNvPicPr>
            <a:picLocks noChangeAspect="1"/>
          </p:cNvPicPr>
          <p:nvPr/>
        </p:nvPicPr>
        <p:blipFill>
          <a:blip r:embed="rId4"/>
          <a:stretch>
            <a:fillRect/>
          </a:stretch>
        </p:blipFill>
        <p:spPr>
          <a:xfrm>
            <a:off x="0" y="4822954"/>
            <a:ext cx="12192000" cy="2035046"/>
          </a:xfrm>
          <a:prstGeom prst="rect">
            <a:avLst/>
          </a:prstGeom>
        </p:spPr>
      </p:pic>
    </p:spTree>
    <p:extLst>
      <p:ext uri="{BB962C8B-B14F-4D97-AF65-F5344CB8AC3E}">
        <p14:creationId xmlns:p14="http://schemas.microsoft.com/office/powerpoint/2010/main" val="271784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D8337-71C2-F980-C9E3-7E7062569415}"/>
            </a:ext>
          </a:extLst>
        </p:cNvPr>
        <p:cNvGrpSpPr/>
        <p:nvPr/>
      </p:nvGrpSpPr>
      <p:grpSpPr>
        <a:xfrm>
          <a:off x="0" y="0"/>
          <a:ext cx="0" cy="0"/>
          <a:chOff x="0" y="0"/>
          <a:chExt cx="0" cy="0"/>
        </a:xfrm>
      </p:grpSpPr>
      <p:pic>
        <p:nvPicPr>
          <p:cNvPr id="4" name="Imagen 3" descr="Patrón de fondo&#10;&#10;Descripción generada automáticamente">
            <a:extLst>
              <a:ext uri="{FF2B5EF4-FFF2-40B4-BE49-F238E27FC236}">
                <a16:creationId xmlns:a16="http://schemas.microsoft.com/office/drawing/2014/main" id="{8C4CC0AF-B088-C0AA-EDBE-4FD67469BD12}"/>
              </a:ext>
            </a:extLst>
          </p:cNvPr>
          <p:cNvPicPr>
            <a:picLocks noChangeAspect="1"/>
          </p:cNvPicPr>
          <p:nvPr/>
        </p:nvPicPr>
        <p:blipFill>
          <a:blip r:embed="rId2"/>
          <a:srcRect l="69473"/>
          <a:stretch/>
        </p:blipFill>
        <p:spPr>
          <a:xfrm rot="16200000">
            <a:off x="5311156" y="-5334680"/>
            <a:ext cx="1569692" cy="12192001"/>
          </a:xfrm>
          <a:prstGeom prst="rect">
            <a:avLst/>
          </a:prstGeom>
        </p:spPr>
      </p:pic>
      <p:sp>
        <p:nvSpPr>
          <p:cNvPr id="12" name="CuadroTexto 11">
            <a:extLst>
              <a:ext uri="{FF2B5EF4-FFF2-40B4-BE49-F238E27FC236}">
                <a16:creationId xmlns:a16="http://schemas.microsoft.com/office/drawing/2014/main" id="{439E821A-BEDC-220E-E196-52ED8A471F25}"/>
              </a:ext>
            </a:extLst>
          </p:cNvPr>
          <p:cNvSpPr txBox="1"/>
          <p:nvPr/>
        </p:nvSpPr>
        <p:spPr>
          <a:xfrm>
            <a:off x="49878" y="354741"/>
            <a:ext cx="5322504" cy="584775"/>
          </a:xfrm>
          <a:prstGeom prst="rect">
            <a:avLst/>
          </a:prstGeom>
        </p:spPr>
        <p:txBody>
          <a:bodyPr wrap="square" rtlCol="0">
            <a:spAutoFit/>
          </a:bodyPr>
          <a:lstStyle/>
          <a:p>
            <a:pPr algn="ctr"/>
            <a:r>
              <a:rPr lang="es-ES" sz="3200" dirty="0">
                <a:solidFill>
                  <a:schemeClr val="bg1"/>
                </a:solidFill>
                <a:latin typeface="Gotham Bold" pitchFamily="50" charset="0"/>
                <a:cs typeface="Gotham Bold" pitchFamily="50" charset="0"/>
              </a:rPr>
              <a:t>FABRICANTES</a:t>
            </a:r>
            <a:endParaRPr lang="es-ES" sz="4500" dirty="0">
              <a:solidFill>
                <a:schemeClr val="bg1"/>
              </a:solidFill>
              <a:latin typeface="Gotham Light" pitchFamily="50" charset="0"/>
              <a:cs typeface="Gotham Light" pitchFamily="50" charset="0"/>
            </a:endParaRPr>
          </a:p>
        </p:txBody>
      </p:sp>
      <p:pic>
        <p:nvPicPr>
          <p:cNvPr id="2" name="Imagen 1" descr="Interfaz de usuario gráfica, Aplicación&#10;&#10;Descripción generada automáticamente">
            <a:extLst>
              <a:ext uri="{FF2B5EF4-FFF2-40B4-BE49-F238E27FC236}">
                <a16:creationId xmlns:a16="http://schemas.microsoft.com/office/drawing/2014/main" id="{E18A460B-4566-E90A-2263-CE5BE09D1FBD}"/>
              </a:ext>
            </a:extLst>
          </p:cNvPr>
          <p:cNvPicPr>
            <a:picLocks noChangeAspect="1"/>
          </p:cNvPicPr>
          <p:nvPr/>
        </p:nvPicPr>
        <p:blipFill>
          <a:blip r:embed="rId3"/>
          <a:srcRect b="23823"/>
          <a:stretch/>
        </p:blipFill>
        <p:spPr>
          <a:xfrm>
            <a:off x="3997042" y="143241"/>
            <a:ext cx="7957317" cy="996330"/>
          </a:xfrm>
          <a:prstGeom prst="rect">
            <a:avLst/>
          </a:prstGeom>
        </p:spPr>
      </p:pic>
      <p:sp>
        <p:nvSpPr>
          <p:cNvPr id="5" name="CuadroTexto 10">
            <a:extLst>
              <a:ext uri="{FF2B5EF4-FFF2-40B4-BE49-F238E27FC236}">
                <a16:creationId xmlns:a16="http://schemas.microsoft.com/office/drawing/2014/main" id="{DBE2119A-0531-6E42-3210-A90C35307EA6}"/>
              </a:ext>
            </a:extLst>
          </p:cNvPr>
          <p:cNvSpPr txBox="1"/>
          <p:nvPr/>
        </p:nvSpPr>
        <p:spPr>
          <a:xfrm>
            <a:off x="318235" y="3606201"/>
            <a:ext cx="11555525" cy="4814908"/>
          </a:xfrm>
          <a:prstGeom prst="rect">
            <a:avLst/>
          </a:prstGeom>
          <a:noFill/>
        </p:spPr>
        <p:txBody>
          <a:bodyPr wrap="square">
            <a:spAutoFit/>
          </a:bodyPr>
          <a:lstStyle/>
          <a:p>
            <a:pPr algn="ctr">
              <a:lnSpc>
                <a:spcPct val="150000"/>
              </a:lnSpc>
              <a:spcBef>
                <a:spcPct val="0"/>
              </a:spcBef>
              <a:buNone/>
            </a:pPr>
            <a:endParaRPr lang="es-ES" sz="1600" dirty="0">
              <a:latin typeface="Gotham Light" pitchFamily="50" charset="0"/>
              <a:cs typeface="Gotham Light" pitchFamily="50" charset="0"/>
            </a:endParaRPr>
          </a:p>
          <a:p>
            <a:pPr algn="ctr">
              <a:spcBef>
                <a:spcPct val="0"/>
              </a:spcBef>
            </a:pPr>
            <a:r>
              <a:rPr lang="es-ES" sz="1600" dirty="0">
                <a:solidFill>
                  <a:srgbClr val="2F4C4C"/>
                </a:solidFill>
                <a:latin typeface="Gotham Light" pitchFamily="50" charset="0"/>
                <a:cs typeface="Gotham Light" pitchFamily="50" charset="0"/>
              </a:rPr>
              <a:t>Por su proyección de crecimiento en el tiempo, integrando nuevas acciones e innovaciones con </a:t>
            </a:r>
            <a:r>
              <a:rPr lang="es-ES" sz="1600" b="1" dirty="0">
                <a:solidFill>
                  <a:srgbClr val="2F4C4C"/>
                </a:solidFill>
                <a:latin typeface="Gotham Light" pitchFamily="50" charset="0"/>
                <a:cs typeface="Gotham Light" pitchFamily="50" charset="0"/>
              </a:rPr>
              <a:t>una visión global que refuerza el modelo de negocio responsable y sostenible</a:t>
            </a:r>
            <a:r>
              <a:rPr lang="es-ES" sz="1600" dirty="0">
                <a:solidFill>
                  <a:srgbClr val="2F4C4C"/>
                </a:solidFill>
                <a:latin typeface="Gotham Light" pitchFamily="50" charset="0"/>
                <a:cs typeface="Gotham Light" pitchFamily="50" charset="0"/>
              </a:rPr>
              <a:t>. Destacando: la es</a:t>
            </a:r>
            <a:r>
              <a:rPr lang="es-ES" sz="1600" dirty="0">
                <a:solidFill>
                  <a:srgbClr val="334F4F"/>
                </a:solidFill>
                <a:latin typeface="Gotham Light" pitchFamily="50" charset="0"/>
                <a:cs typeface="Gotham Light" pitchFamily="50" charset="0"/>
              </a:rPr>
              <a:t>trategia de producto, la gestión de residuos, la reducción de la huella de carbono, la adopción de la Economía Circular, la innovación en la formulación de materiales ecológicos, la eliminación total del cobre en todas las formulaciones de pastillas de freno, </a:t>
            </a:r>
            <a:r>
              <a:rPr lang="es-ES" sz="1600" dirty="0" err="1">
                <a:solidFill>
                  <a:srgbClr val="334F4F"/>
                </a:solidFill>
                <a:latin typeface="Gotham Light" pitchFamily="50" charset="0"/>
                <a:cs typeface="Gotham Light" pitchFamily="50" charset="0"/>
              </a:rPr>
              <a:t>packaging</a:t>
            </a:r>
            <a:r>
              <a:rPr lang="es-ES" sz="1600" dirty="0">
                <a:solidFill>
                  <a:srgbClr val="334F4F"/>
                </a:solidFill>
                <a:latin typeface="Gotham Light" pitchFamily="50" charset="0"/>
                <a:cs typeface="Gotham Light" pitchFamily="50" charset="0"/>
              </a:rPr>
              <a:t> sostenible (estuches 100% reciclados, reciclables y biodegradables), fabricación responsable (13% de materias primas recicladas), energía limpia y planta fotovoltaica que autogenera el 35% del consumo y evita 1.100 t CO₂/año.</a:t>
            </a:r>
          </a:p>
          <a:p>
            <a:pPr algn="ctr">
              <a:lnSpc>
                <a:spcPct val="150000"/>
              </a:lnSpc>
              <a:spcBef>
                <a:spcPct val="0"/>
              </a:spcBef>
            </a:pPr>
            <a:r>
              <a:rPr lang="es-ES" sz="1400" dirty="0">
                <a:solidFill>
                  <a:srgbClr val="334F4F"/>
                </a:solidFill>
                <a:latin typeface="Gotham Light" pitchFamily="50" charset="0"/>
                <a:cs typeface="Gotham Light" pitchFamily="50" charset="0"/>
              </a:rPr>
              <a:t>Más información: </a:t>
            </a:r>
            <a:r>
              <a:rPr lang="es-ES" sz="1400" dirty="0">
                <a:solidFill>
                  <a:srgbClr val="334F4F"/>
                </a:solidFill>
                <a:latin typeface="Gotham Light" pitchFamily="50" charset="0"/>
                <a:cs typeface="Gotham Light" pitchFamily="50" charset="0"/>
                <a:hlinkClick r:id="rId4">
                  <a:extLst>
                    <a:ext uri="{A12FA001-AC4F-418D-AE19-62706E023703}">
                      <ahyp:hlinkClr xmlns:ahyp="http://schemas.microsoft.com/office/drawing/2018/hyperlinkcolor" val="tx"/>
                    </a:ext>
                  </a:extLst>
                </a:hlinkClick>
              </a:rPr>
              <a:t>https://autopos.es/posventa-sostenible/icer-acelera-su-transicion-verde-con-icer-goes-green/</a:t>
            </a:r>
            <a:endParaRPr lang="es-ES" sz="1400" dirty="0">
              <a:solidFill>
                <a:srgbClr val="334F4F"/>
              </a:solidFill>
              <a:latin typeface="Gotham Light" pitchFamily="50" charset="0"/>
              <a:cs typeface="Gotham Light" pitchFamily="50" charset="0"/>
            </a:endParaRPr>
          </a:p>
          <a:p>
            <a:pPr algn="ctr">
              <a:lnSpc>
                <a:spcPct val="150000"/>
              </a:lnSpc>
              <a:spcBef>
                <a:spcPct val="0"/>
              </a:spcBef>
            </a:pPr>
            <a:r>
              <a:rPr lang="es-ES" sz="1400" dirty="0">
                <a:solidFill>
                  <a:srgbClr val="334F4F"/>
                </a:solidFill>
                <a:latin typeface="Gotham Light" pitchFamily="50" charset="0"/>
                <a:cs typeface="Gotham Light" pitchFamily="50" charset="0"/>
                <a:hlinkClick r:id="rId5">
                  <a:extLst>
                    <a:ext uri="{A12FA001-AC4F-418D-AE19-62706E023703}">
                      <ahyp:hlinkClr xmlns:ahyp="http://schemas.microsoft.com/office/drawing/2018/hyperlinkcolor" val="tx"/>
                    </a:ext>
                  </a:extLst>
                </a:hlinkClick>
              </a:rPr>
              <a:t>https://icerbrakes.com/noticias/ficha/ICER-avanza-con-las-obras-de-ampliacion-de-la-planta-fotovoltaica</a:t>
            </a:r>
            <a:endParaRPr lang="es-ES" sz="1400" dirty="0">
              <a:solidFill>
                <a:srgbClr val="334F4F"/>
              </a:solidFill>
              <a:latin typeface="Gotham Light" pitchFamily="50" charset="0"/>
              <a:cs typeface="Gotham Light" pitchFamily="50" charset="0"/>
            </a:endParaRPr>
          </a:p>
          <a:p>
            <a:pPr algn="ctr">
              <a:lnSpc>
                <a:spcPct val="150000"/>
              </a:lnSpc>
              <a:spcBef>
                <a:spcPct val="0"/>
              </a:spcBef>
            </a:pPr>
            <a:endParaRPr lang="es-ES" sz="1400" dirty="0">
              <a:solidFill>
                <a:srgbClr val="334F4F"/>
              </a:solidFill>
              <a:latin typeface="Gotham Light" pitchFamily="50" charset="0"/>
              <a:cs typeface="Gotham Light" pitchFamily="50" charset="0"/>
            </a:endParaRPr>
          </a:p>
          <a:p>
            <a:pPr algn="ctr">
              <a:lnSpc>
                <a:spcPct val="150000"/>
              </a:lnSpc>
              <a:spcBef>
                <a:spcPct val="0"/>
              </a:spcBef>
            </a:pPr>
            <a:endParaRPr lang="es-ES" sz="1600" dirty="0">
              <a:solidFill>
                <a:srgbClr val="2F4C4C"/>
              </a:solidFill>
              <a:latin typeface="Gotham Light" pitchFamily="50" charset="0"/>
              <a:ea typeface="Calibri" panose="020F0502020204030204" pitchFamily="34" charset="0"/>
              <a:cs typeface="Gotham Light" pitchFamily="50" charset="0"/>
            </a:endParaRPr>
          </a:p>
          <a:p>
            <a:pPr algn="ctr">
              <a:lnSpc>
                <a:spcPct val="150000"/>
              </a:lnSpc>
              <a:spcBef>
                <a:spcPct val="0"/>
              </a:spcBef>
            </a:pPr>
            <a:endParaRPr lang="es-ES" sz="1600" dirty="0">
              <a:latin typeface="Gotham Light" pitchFamily="50" charset="0"/>
              <a:cs typeface="Gotham Light" pitchFamily="50" charset="0"/>
            </a:endParaRPr>
          </a:p>
          <a:p>
            <a:pPr algn="ctr">
              <a:lnSpc>
                <a:spcPct val="150000"/>
              </a:lnSpc>
              <a:spcBef>
                <a:spcPct val="0"/>
              </a:spcBef>
            </a:pPr>
            <a:endParaRPr lang="es-ES" sz="1600" dirty="0">
              <a:latin typeface="Gotham Light" pitchFamily="50" charset="0"/>
              <a:cs typeface="Gotham Light" pitchFamily="50" charset="0"/>
            </a:endParaRPr>
          </a:p>
          <a:p>
            <a:pPr algn="ctr">
              <a:lnSpc>
                <a:spcPct val="150000"/>
              </a:lnSpc>
              <a:spcBef>
                <a:spcPct val="0"/>
              </a:spcBef>
              <a:buNone/>
            </a:pPr>
            <a:endParaRPr lang="es-ES" altLang="es-ES" sz="2800" b="1" dirty="0">
              <a:solidFill>
                <a:srgbClr val="2F4C4C"/>
              </a:solidFill>
              <a:latin typeface="Gotham Black" pitchFamily="50" charset="0"/>
              <a:cs typeface="Gotham Thin" pitchFamily="2" charset="0"/>
            </a:endParaRPr>
          </a:p>
        </p:txBody>
      </p:sp>
      <p:pic>
        <p:nvPicPr>
          <p:cNvPr id="3" name="Imagen 2" descr="Icono&#10;&#10;El contenido generado por IA puede ser incorrecto.">
            <a:extLst>
              <a:ext uri="{FF2B5EF4-FFF2-40B4-BE49-F238E27FC236}">
                <a16:creationId xmlns:a16="http://schemas.microsoft.com/office/drawing/2014/main" id="{989B9589-65BA-1A69-D1F7-FD93B2B88471}"/>
              </a:ext>
            </a:extLst>
          </p:cNvPr>
          <p:cNvPicPr>
            <a:picLocks noChangeAspect="1"/>
          </p:cNvPicPr>
          <p:nvPr/>
        </p:nvPicPr>
        <p:blipFill>
          <a:blip r:embed="rId6"/>
          <a:stretch>
            <a:fillRect/>
          </a:stretch>
        </p:blipFill>
        <p:spPr>
          <a:xfrm>
            <a:off x="4937735" y="2186126"/>
            <a:ext cx="2316523" cy="1013479"/>
          </a:xfrm>
          <a:prstGeom prst="rect">
            <a:avLst/>
          </a:prstGeom>
        </p:spPr>
      </p:pic>
      <p:sp>
        <p:nvSpPr>
          <p:cNvPr id="6" name="CuadroTexto 5">
            <a:extLst>
              <a:ext uri="{FF2B5EF4-FFF2-40B4-BE49-F238E27FC236}">
                <a16:creationId xmlns:a16="http://schemas.microsoft.com/office/drawing/2014/main" id="{95ED68C9-2752-74AD-D2BB-9B941B1C1D89}"/>
              </a:ext>
            </a:extLst>
          </p:cNvPr>
          <p:cNvSpPr txBox="1"/>
          <p:nvPr/>
        </p:nvSpPr>
        <p:spPr>
          <a:xfrm>
            <a:off x="4572001" y="3354710"/>
            <a:ext cx="4814596" cy="738664"/>
          </a:xfrm>
          <a:prstGeom prst="rect">
            <a:avLst/>
          </a:prstGeom>
          <a:noFill/>
        </p:spPr>
        <p:txBody>
          <a:bodyPr wrap="square" rtlCol="0">
            <a:spAutoFit/>
          </a:bodyPr>
          <a:lstStyle/>
          <a:p>
            <a:r>
              <a:rPr lang="es-ES" altLang="es-ES" sz="2400" b="1" dirty="0">
                <a:solidFill>
                  <a:srgbClr val="2F4C4C"/>
                </a:solidFill>
                <a:latin typeface="Gotham Black" pitchFamily="50" charset="0"/>
                <a:cs typeface="Gotham Ultra" pitchFamily="2" charset="0"/>
              </a:rPr>
              <a:t>“</a:t>
            </a:r>
            <a:r>
              <a:rPr lang="es-ES" altLang="es-ES" sz="2400" b="1" dirty="0" err="1">
                <a:solidFill>
                  <a:srgbClr val="2F4C4C"/>
                </a:solidFill>
                <a:latin typeface="Gotham Black" pitchFamily="50" charset="0"/>
                <a:cs typeface="Gotham Ultra" pitchFamily="2" charset="0"/>
              </a:rPr>
              <a:t>Icer</a:t>
            </a:r>
            <a:r>
              <a:rPr lang="es-ES" altLang="es-ES" sz="2400" b="1" dirty="0">
                <a:solidFill>
                  <a:srgbClr val="2F4C4C"/>
                </a:solidFill>
                <a:latin typeface="Gotham Black" pitchFamily="50" charset="0"/>
                <a:cs typeface="Gotham Ultra" pitchFamily="2" charset="0"/>
              </a:rPr>
              <a:t> </a:t>
            </a:r>
            <a:r>
              <a:rPr lang="es-ES" altLang="es-ES" sz="2400" b="1" dirty="0" err="1">
                <a:solidFill>
                  <a:srgbClr val="2F4C4C"/>
                </a:solidFill>
                <a:latin typeface="Gotham Black" pitchFamily="50" charset="0"/>
                <a:cs typeface="Gotham Ultra" pitchFamily="2" charset="0"/>
              </a:rPr>
              <a:t>Goes</a:t>
            </a:r>
            <a:r>
              <a:rPr lang="es-ES" altLang="es-ES" sz="2400" b="1" dirty="0">
                <a:solidFill>
                  <a:srgbClr val="2F4C4C"/>
                </a:solidFill>
                <a:latin typeface="Gotham Black" pitchFamily="50" charset="0"/>
                <a:cs typeface="Gotham Ultra" pitchFamily="2" charset="0"/>
              </a:rPr>
              <a:t> Green”</a:t>
            </a:r>
          </a:p>
          <a:p>
            <a:endParaRPr lang="es-ES" dirty="0"/>
          </a:p>
        </p:txBody>
      </p:sp>
    </p:spTree>
    <p:extLst>
      <p:ext uri="{BB962C8B-B14F-4D97-AF65-F5344CB8AC3E}">
        <p14:creationId xmlns:p14="http://schemas.microsoft.com/office/powerpoint/2010/main" val="1185084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9CD79-E423-65FD-DECF-BF4B31B914F5}"/>
            </a:ext>
          </a:extLst>
        </p:cNvPr>
        <p:cNvGrpSpPr/>
        <p:nvPr/>
      </p:nvGrpSpPr>
      <p:grpSpPr>
        <a:xfrm>
          <a:off x="0" y="0"/>
          <a:ext cx="0" cy="0"/>
          <a:chOff x="0" y="0"/>
          <a:chExt cx="0" cy="0"/>
        </a:xfrm>
      </p:grpSpPr>
      <p:pic>
        <p:nvPicPr>
          <p:cNvPr id="11" name="Imagen 10" descr="Patrón de fondo&#10;&#10;Descripción generada automáticamente">
            <a:extLst>
              <a:ext uri="{FF2B5EF4-FFF2-40B4-BE49-F238E27FC236}">
                <a16:creationId xmlns:a16="http://schemas.microsoft.com/office/drawing/2014/main" id="{35AB4321-5749-1C1F-AE83-F38D0F09A078}"/>
              </a:ext>
            </a:extLst>
          </p:cNvPr>
          <p:cNvPicPr>
            <a:picLocks noChangeAspect="1"/>
          </p:cNvPicPr>
          <p:nvPr/>
        </p:nvPicPr>
        <p:blipFill>
          <a:blip r:embed="rId2"/>
          <a:srcRect l="69473"/>
          <a:stretch/>
        </p:blipFill>
        <p:spPr>
          <a:xfrm rot="16200000">
            <a:off x="5311156" y="-5334680"/>
            <a:ext cx="1569692" cy="12192001"/>
          </a:xfrm>
          <a:prstGeom prst="rect">
            <a:avLst/>
          </a:prstGeom>
        </p:spPr>
      </p:pic>
      <p:sp>
        <p:nvSpPr>
          <p:cNvPr id="12" name="CuadroTexto 11">
            <a:extLst>
              <a:ext uri="{FF2B5EF4-FFF2-40B4-BE49-F238E27FC236}">
                <a16:creationId xmlns:a16="http://schemas.microsoft.com/office/drawing/2014/main" id="{E21A102C-67E2-5B09-AEA0-391C12413DAD}"/>
              </a:ext>
            </a:extLst>
          </p:cNvPr>
          <p:cNvSpPr txBox="1"/>
          <p:nvPr/>
        </p:nvSpPr>
        <p:spPr>
          <a:xfrm>
            <a:off x="0" y="554796"/>
            <a:ext cx="5322504" cy="584775"/>
          </a:xfrm>
          <a:prstGeom prst="rect">
            <a:avLst/>
          </a:prstGeom>
        </p:spPr>
        <p:txBody>
          <a:bodyPr wrap="square" rtlCol="0">
            <a:spAutoFit/>
          </a:bodyPr>
          <a:lstStyle/>
          <a:p>
            <a:pPr algn="ctr"/>
            <a:r>
              <a:rPr lang="es-ES" sz="3200" dirty="0">
                <a:solidFill>
                  <a:schemeClr val="bg1"/>
                </a:solidFill>
                <a:latin typeface="Gotham Bold" pitchFamily="50" charset="0"/>
                <a:cs typeface="Gotham Bold" pitchFamily="50" charset="0"/>
              </a:rPr>
              <a:t>DISTRIBUIDORES</a:t>
            </a:r>
            <a:endParaRPr lang="es-ES" sz="3200" dirty="0">
              <a:solidFill>
                <a:schemeClr val="bg1"/>
              </a:solidFill>
              <a:latin typeface="Gotham Light" pitchFamily="50" charset="0"/>
              <a:cs typeface="Gotham Light" pitchFamily="50" charset="0"/>
            </a:endParaRPr>
          </a:p>
        </p:txBody>
      </p:sp>
      <p:pic>
        <p:nvPicPr>
          <p:cNvPr id="2" name="Imagen 1" descr="Interfaz de usuario gráfica, Aplicación&#10;&#10;Descripción generada automáticamente">
            <a:extLst>
              <a:ext uri="{FF2B5EF4-FFF2-40B4-BE49-F238E27FC236}">
                <a16:creationId xmlns:a16="http://schemas.microsoft.com/office/drawing/2014/main" id="{17E20B4E-3B22-BBB0-6398-E2861ECB478F}"/>
              </a:ext>
            </a:extLst>
          </p:cNvPr>
          <p:cNvPicPr>
            <a:picLocks noChangeAspect="1"/>
          </p:cNvPicPr>
          <p:nvPr/>
        </p:nvPicPr>
        <p:blipFill>
          <a:blip r:embed="rId3"/>
          <a:srcRect b="23823"/>
          <a:stretch/>
        </p:blipFill>
        <p:spPr>
          <a:xfrm>
            <a:off x="3861923" y="263155"/>
            <a:ext cx="7957317" cy="996330"/>
          </a:xfrm>
          <a:prstGeom prst="rect">
            <a:avLst/>
          </a:prstGeom>
        </p:spPr>
      </p:pic>
      <p:sp>
        <p:nvSpPr>
          <p:cNvPr id="4" name="CuadroTexto 10">
            <a:extLst>
              <a:ext uri="{FF2B5EF4-FFF2-40B4-BE49-F238E27FC236}">
                <a16:creationId xmlns:a16="http://schemas.microsoft.com/office/drawing/2014/main" id="{E59AEA4C-29A6-085C-13CE-C6DCB3A58EA5}"/>
              </a:ext>
            </a:extLst>
          </p:cNvPr>
          <p:cNvSpPr txBox="1"/>
          <p:nvPr/>
        </p:nvSpPr>
        <p:spPr>
          <a:xfrm>
            <a:off x="975544" y="4782585"/>
            <a:ext cx="10240900" cy="2737416"/>
          </a:xfrm>
          <a:prstGeom prst="rect">
            <a:avLst/>
          </a:prstGeom>
          <a:noFill/>
        </p:spPr>
        <p:txBody>
          <a:bodyPr wrap="square">
            <a:spAutoFit/>
          </a:bodyPr>
          <a:lstStyle/>
          <a:p>
            <a:pPr algn="ctr">
              <a:spcBef>
                <a:spcPct val="0"/>
              </a:spcBef>
            </a:pPr>
            <a:r>
              <a:rPr lang="es-ES" sz="1600" dirty="0">
                <a:solidFill>
                  <a:srgbClr val="2F4C4C"/>
                </a:solidFill>
                <a:latin typeface="Gotham Light" pitchFamily="50" charset="0"/>
                <a:ea typeface="Calibri" panose="020F0502020204030204" pitchFamily="34" charset="0"/>
                <a:cs typeface="Gotham Light" pitchFamily="50" charset="0"/>
              </a:rPr>
              <a:t>Por </a:t>
            </a:r>
            <a:r>
              <a:rPr lang="es-ES" sz="1600" b="1" dirty="0">
                <a:solidFill>
                  <a:srgbClr val="2F4C4C"/>
                </a:solidFill>
                <a:latin typeface="Gotham Light" pitchFamily="50" charset="0"/>
                <a:ea typeface="Calibri" panose="020F0502020204030204" pitchFamily="34" charset="0"/>
                <a:cs typeface="Gotham Light" pitchFamily="50" charset="0"/>
              </a:rPr>
              <a:t>integrar la economía circular </a:t>
            </a:r>
            <a:r>
              <a:rPr lang="es-ES" sz="1600" dirty="0">
                <a:solidFill>
                  <a:srgbClr val="2F4C4C"/>
                </a:solidFill>
                <a:latin typeface="Gotham Light" pitchFamily="50" charset="0"/>
                <a:ea typeface="Calibri" panose="020F0502020204030204" pitchFamily="34" charset="0"/>
                <a:cs typeface="Gotham Light" pitchFamily="50" charset="0"/>
              </a:rPr>
              <a:t>en la actividad diaria de la empresa: utilización de materiales reciclados, recogida y reciclaje de residuos y reutilización del 100% de los embalajes recibidos por proveedores.</a:t>
            </a:r>
          </a:p>
          <a:p>
            <a:pPr algn="ctr">
              <a:spcBef>
                <a:spcPct val="0"/>
              </a:spcBef>
            </a:pPr>
            <a:r>
              <a:rPr lang="es-ES" sz="1600" dirty="0">
                <a:solidFill>
                  <a:srgbClr val="334F4F"/>
                </a:solidFill>
                <a:latin typeface="Gotham Light" pitchFamily="50" charset="0"/>
                <a:ea typeface="Calibri" panose="020F0502020204030204" pitchFamily="34" charset="0"/>
                <a:cs typeface="Gotham Light" pitchFamily="50" charset="0"/>
              </a:rPr>
              <a:t>Por realizar una disminución significativa de residuos contaminantes mediante su correcta recogida y gestión, por el uso de materiales vírgenes al emplear embalajes y suministros fabricados con material reciclado, y por la contribución directa a la economía circular dentro del sector de la posventa. </a:t>
            </a:r>
            <a:endParaRPr lang="es-ES" sz="1600" dirty="0">
              <a:solidFill>
                <a:srgbClr val="334F4F"/>
              </a:solidFill>
              <a:effectLst/>
              <a:latin typeface="Gotham Light" pitchFamily="50" charset="0"/>
              <a:ea typeface="Calibri" panose="020F0502020204030204" pitchFamily="34" charset="0"/>
              <a:cs typeface="Gotham Light" pitchFamily="50" charset="0"/>
            </a:endParaRPr>
          </a:p>
          <a:p>
            <a:pPr algn="ctr">
              <a:lnSpc>
                <a:spcPct val="150000"/>
              </a:lnSpc>
              <a:spcBef>
                <a:spcPct val="0"/>
              </a:spcBef>
            </a:pPr>
            <a:r>
              <a:rPr lang="es-ES" sz="1600" dirty="0">
                <a:solidFill>
                  <a:srgbClr val="334F4F"/>
                </a:solidFill>
                <a:latin typeface="Gotham Light" pitchFamily="50" charset="0"/>
                <a:ea typeface="Calibri" panose="020F0502020204030204" pitchFamily="34" charset="0"/>
                <a:cs typeface="Gotham Light" pitchFamily="50" charset="0"/>
              </a:rPr>
              <a:t> </a:t>
            </a:r>
            <a:endParaRPr lang="es-ES" sz="1600" dirty="0">
              <a:solidFill>
                <a:srgbClr val="334F4F"/>
              </a:solidFill>
              <a:effectLst/>
              <a:latin typeface="Gotham Light" pitchFamily="50" charset="0"/>
              <a:ea typeface="Calibri" panose="020F0502020204030204" pitchFamily="34" charset="0"/>
              <a:cs typeface="Gotham Light" pitchFamily="50" charset="0"/>
            </a:endParaRPr>
          </a:p>
          <a:p>
            <a:pPr algn="ctr">
              <a:lnSpc>
                <a:spcPct val="150000"/>
              </a:lnSpc>
              <a:spcBef>
                <a:spcPct val="0"/>
              </a:spcBef>
              <a:buNone/>
            </a:pPr>
            <a:endParaRPr lang="es-ES" altLang="es-ES" sz="2800" b="1" dirty="0">
              <a:solidFill>
                <a:srgbClr val="2F4C4C"/>
              </a:solidFill>
              <a:latin typeface="Gotham Black" pitchFamily="50" charset="0"/>
              <a:cs typeface="Gotham Thin" pitchFamily="2" charset="0"/>
            </a:endParaRPr>
          </a:p>
        </p:txBody>
      </p:sp>
      <p:pic>
        <p:nvPicPr>
          <p:cNvPr id="3" name="Imagen 2">
            <a:extLst>
              <a:ext uri="{FF2B5EF4-FFF2-40B4-BE49-F238E27FC236}">
                <a16:creationId xmlns:a16="http://schemas.microsoft.com/office/drawing/2014/main" id="{4768A422-32EA-1C07-E5A8-95BA3831C513}"/>
              </a:ext>
            </a:extLst>
          </p:cNvPr>
          <p:cNvPicPr>
            <a:picLocks noChangeAspect="1"/>
          </p:cNvPicPr>
          <p:nvPr/>
        </p:nvPicPr>
        <p:blipFill>
          <a:blip r:embed="rId4"/>
          <a:stretch>
            <a:fillRect/>
          </a:stretch>
        </p:blipFill>
        <p:spPr>
          <a:xfrm>
            <a:off x="4051558" y="2367481"/>
            <a:ext cx="4088873" cy="1389758"/>
          </a:xfrm>
          <a:prstGeom prst="rect">
            <a:avLst/>
          </a:prstGeom>
        </p:spPr>
      </p:pic>
      <p:sp>
        <p:nvSpPr>
          <p:cNvPr id="7" name="CuadroTexto 6">
            <a:extLst>
              <a:ext uri="{FF2B5EF4-FFF2-40B4-BE49-F238E27FC236}">
                <a16:creationId xmlns:a16="http://schemas.microsoft.com/office/drawing/2014/main" id="{E2523539-1306-A93E-5B7E-48EFBC51C376}"/>
              </a:ext>
            </a:extLst>
          </p:cNvPr>
          <p:cNvSpPr txBox="1"/>
          <p:nvPr/>
        </p:nvSpPr>
        <p:spPr>
          <a:xfrm>
            <a:off x="473975" y="4043921"/>
            <a:ext cx="11244040" cy="738664"/>
          </a:xfrm>
          <a:prstGeom prst="rect">
            <a:avLst/>
          </a:prstGeom>
          <a:noFill/>
        </p:spPr>
        <p:txBody>
          <a:bodyPr wrap="square" rtlCol="0">
            <a:spAutoFit/>
          </a:bodyPr>
          <a:lstStyle/>
          <a:p>
            <a:r>
              <a:rPr lang="es-ES" altLang="es-ES" sz="2400" b="1" dirty="0">
                <a:solidFill>
                  <a:srgbClr val="2F4C4C"/>
                </a:solidFill>
                <a:latin typeface="Gotham Black" pitchFamily="50" charset="0"/>
                <a:cs typeface="Gotham Ultra" pitchFamily="2" charset="0"/>
              </a:rPr>
              <a:t>“Gestión responsable de residuos y uso de materiales reciclados”</a:t>
            </a:r>
          </a:p>
          <a:p>
            <a:endParaRPr lang="es-ES" dirty="0"/>
          </a:p>
        </p:txBody>
      </p:sp>
    </p:spTree>
    <p:extLst>
      <p:ext uri="{BB962C8B-B14F-4D97-AF65-F5344CB8AC3E}">
        <p14:creationId xmlns:p14="http://schemas.microsoft.com/office/powerpoint/2010/main" val="364890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EFB65-6927-86E0-A34C-05781AB867CE}"/>
            </a:ext>
          </a:extLst>
        </p:cNvPr>
        <p:cNvGrpSpPr/>
        <p:nvPr/>
      </p:nvGrpSpPr>
      <p:grpSpPr>
        <a:xfrm>
          <a:off x="0" y="0"/>
          <a:ext cx="0" cy="0"/>
          <a:chOff x="0" y="0"/>
          <a:chExt cx="0" cy="0"/>
        </a:xfrm>
      </p:grpSpPr>
      <p:pic>
        <p:nvPicPr>
          <p:cNvPr id="11" name="Imagen 10" descr="Patrón de fondo&#10;&#10;Descripción generada automáticamente">
            <a:extLst>
              <a:ext uri="{FF2B5EF4-FFF2-40B4-BE49-F238E27FC236}">
                <a16:creationId xmlns:a16="http://schemas.microsoft.com/office/drawing/2014/main" id="{52A6D81B-28EB-B04B-4B47-673B4A30F85C}"/>
              </a:ext>
            </a:extLst>
          </p:cNvPr>
          <p:cNvPicPr>
            <a:picLocks noChangeAspect="1"/>
          </p:cNvPicPr>
          <p:nvPr/>
        </p:nvPicPr>
        <p:blipFill>
          <a:blip r:embed="rId2"/>
          <a:srcRect l="69473"/>
          <a:stretch/>
        </p:blipFill>
        <p:spPr>
          <a:xfrm rot="16200000">
            <a:off x="5311156" y="-5334680"/>
            <a:ext cx="1569692" cy="12192001"/>
          </a:xfrm>
          <a:prstGeom prst="rect">
            <a:avLst/>
          </a:prstGeom>
        </p:spPr>
      </p:pic>
      <p:sp>
        <p:nvSpPr>
          <p:cNvPr id="12" name="CuadroTexto 11">
            <a:extLst>
              <a:ext uri="{FF2B5EF4-FFF2-40B4-BE49-F238E27FC236}">
                <a16:creationId xmlns:a16="http://schemas.microsoft.com/office/drawing/2014/main" id="{C490A59F-C3EF-52EC-CC5C-16A15AC915E3}"/>
              </a:ext>
            </a:extLst>
          </p:cNvPr>
          <p:cNvSpPr txBox="1"/>
          <p:nvPr/>
        </p:nvSpPr>
        <p:spPr>
          <a:xfrm>
            <a:off x="-276694" y="510899"/>
            <a:ext cx="5322504" cy="584775"/>
          </a:xfrm>
          <a:prstGeom prst="rect">
            <a:avLst/>
          </a:prstGeom>
        </p:spPr>
        <p:txBody>
          <a:bodyPr wrap="square" rtlCol="0">
            <a:spAutoFit/>
          </a:bodyPr>
          <a:lstStyle/>
          <a:p>
            <a:pPr algn="ctr"/>
            <a:r>
              <a:rPr lang="es-ES" sz="3200" dirty="0">
                <a:solidFill>
                  <a:schemeClr val="bg1"/>
                </a:solidFill>
                <a:latin typeface="Gotham Bold" pitchFamily="50" charset="0"/>
                <a:cs typeface="Gotham Bold" pitchFamily="50" charset="0"/>
              </a:rPr>
              <a:t>TALLERES</a:t>
            </a:r>
            <a:endParaRPr lang="es-ES" sz="3200" dirty="0">
              <a:solidFill>
                <a:schemeClr val="bg1"/>
              </a:solidFill>
              <a:latin typeface="Gotham Light" pitchFamily="50" charset="0"/>
              <a:cs typeface="Gotham Light" pitchFamily="50" charset="0"/>
            </a:endParaRPr>
          </a:p>
        </p:txBody>
      </p:sp>
      <p:pic>
        <p:nvPicPr>
          <p:cNvPr id="2" name="Imagen 1" descr="Interfaz de usuario gráfica, Aplicación&#10;&#10;Descripción generada automáticamente">
            <a:extLst>
              <a:ext uri="{FF2B5EF4-FFF2-40B4-BE49-F238E27FC236}">
                <a16:creationId xmlns:a16="http://schemas.microsoft.com/office/drawing/2014/main" id="{E66B302D-601A-B915-5F80-BDADEF47D7A0}"/>
              </a:ext>
            </a:extLst>
          </p:cNvPr>
          <p:cNvPicPr>
            <a:picLocks noChangeAspect="1"/>
          </p:cNvPicPr>
          <p:nvPr/>
        </p:nvPicPr>
        <p:blipFill>
          <a:blip r:embed="rId3"/>
          <a:srcRect b="23823"/>
          <a:stretch/>
        </p:blipFill>
        <p:spPr>
          <a:xfrm>
            <a:off x="3772063" y="263155"/>
            <a:ext cx="7957317" cy="996330"/>
          </a:xfrm>
          <a:prstGeom prst="rect">
            <a:avLst/>
          </a:prstGeom>
        </p:spPr>
      </p:pic>
      <p:sp>
        <p:nvSpPr>
          <p:cNvPr id="3" name="CuadroTexto 10">
            <a:extLst>
              <a:ext uri="{FF2B5EF4-FFF2-40B4-BE49-F238E27FC236}">
                <a16:creationId xmlns:a16="http://schemas.microsoft.com/office/drawing/2014/main" id="{EC59C6C2-EA74-CDB1-BE0D-20FA8F3B79A5}"/>
              </a:ext>
            </a:extLst>
          </p:cNvPr>
          <p:cNvSpPr txBox="1"/>
          <p:nvPr/>
        </p:nvSpPr>
        <p:spPr>
          <a:xfrm>
            <a:off x="318232" y="4269315"/>
            <a:ext cx="11555525" cy="3106748"/>
          </a:xfrm>
          <a:prstGeom prst="rect">
            <a:avLst/>
          </a:prstGeom>
          <a:noFill/>
        </p:spPr>
        <p:txBody>
          <a:bodyPr wrap="square">
            <a:spAutoFit/>
          </a:bodyPr>
          <a:lstStyle/>
          <a:p>
            <a:pPr algn="ctr">
              <a:spcBef>
                <a:spcPct val="0"/>
              </a:spcBef>
            </a:pPr>
            <a:r>
              <a:rPr lang="es-ES" sz="1600" b="1" dirty="0">
                <a:solidFill>
                  <a:srgbClr val="2F4C4C"/>
                </a:solidFill>
                <a:latin typeface="Gotham Light" pitchFamily="50" charset="0"/>
                <a:ea typeface="Calibri" panose="020F0502020204030204" pitchFamily="34" charset="0"/>
                <a:cs typeface="Gotham Light" pitchFamily="50" charset="0"/>
              </a:rPr>
              <a:t>Por la consolidación de un taller sostenible 360º </a:t>
            </a:r>
            <a:r>
              <a:rPr lang="es-ES" sz="1600" dirty="0">
                <a:solidFill>
                  <a:srgbClr val="2F4C4C"/>
                </a:solidFill>
                <a:latin typeface="Gotham Light" pitchFamily="50" charset="0"/>
                <a:ea typeface="Calibri" panose="020F0502020204030204" pitchFamily="34" charset="0"/>
                <a:cs typeface="Gotham Light" pitchFamily="50" charset="0"/>
              </a:rPr>
              <a:t>que posee un sistema de recogida y tratamiento de aguas pluviales que permite reutilizar más de 7 millones de litros anuales y eliminar el uso de agua de red en pruebas hidráulicas, riego y agua sanitaria. Por operar más de 174 paneles fotovoltaicos que cubren más del 30% del consumo del taller y por la reforestación de más de 6000 árboles</a:t>
            </a:r>
            <a:r>
              <a:rPr lang="es-ES" sz="1600" dirty="0">
                <a:solidFill>
                  <a:srgbClr val="334F4F"/>
                </a:solidFill>
                <a:latin typeface="Gotham Light" pitchFamily="50" charset="0"/>
                <a:cs typeface="Gotham Light" pitchFamily="50" charset="0"/>
              </a:rPr>
              <a:t>. Por operar más de 174 paneles fotovoltaicos que cubren más del 30% del consumo del taller y por la reforestación de más de 6000 árboles. Con estas medidas se consolida el “taller sostenible 360º” que asegura la continuidad del servicio, la eficiencia de recursos y beneficios ambientales verificables.</a:t>
            </a:r>
          </a:p>
          <a:p>
            <a:pPr algn="ctr">
              <a:spcBef>
                <a:spcPct val="0"/>
              </a:spcBef>
            </a:pPr>
            <a:endParaRPr lang="es-ES" sz="1600" dirty="0">
              <a:solidFill>
                <a:srgbClr val="334F4F"/>
              </a:solidFill>
              <a:latin typeface="Gotham Light" pitchFamily="50" charset="0"/>
              <a:cs typeface="Gotham Light" pitchFamily="50" charset="0"/>
            </a:endParaRPr>
          </a:p>
          <a:p>
            <a:pPr algn="ctr">
              <a:spcBef>
                <a:spcPct val="0"/>
              </a:spcBef>
            </a:pPr>
            <a:endParaRPr lang="es-ES" sz="1600" dirty="0">
              <a:solidFill>
                <a:srgbClr val="334F4F"/>
              </a:solidFill>
              <a:latin typeface="Gotham Light" pitchFamily="50" charset="0"/>
              <a:cs typeface="Gotham Light" pitchFamily="50" charset="0"/>
            </a:endParaRPr>
          </a:p>
          <a:p>
            <a:pPr algn="ctr">
              <a:spcBef>
                <a:spcPct val="0"/>
              </a:spcBef>
            </a:pPr>
            <a:endParaRPr lang="es-ES" sz="1600" dirty="0">
              <a:solidFill>
                <a:srgbClr val="334F4F"/>
              </a:solidFill>
              <a:latin typeface="Gotham Light" pitchFamily="50" charset="0"/>
              <a:cs typeface="Gotham Light" pitchFamily="50" charset="0"/>
            </a:endParaRPr>
          </a:p>
          <a:p>
            <a:pPr algn="ctr">
              <a:lnSpc>
                <a:spcPct val="150000"/>
              </a:lnSpc>
              <a:spcBef>
                <a:spcPct val="0"/>
              </a:spcBef>
              <a:buNone/>
            </a:pPr>
            <a:endParaRPr lang="es-ES" altLang="es-ES" sz="2800" b="1" dirty="0">
              <a:solidFill>
                <a:srgbClr val="2F4C4C"/>
              </a:solidFill>
              <a:latin typeface="Gotham Black" pitchFamily="50" charset="0"/>
              <a:cs typeface="Gotham Thin" pitchFamily="2" charset="0"/>
            </a:endParaRPr>
          </a:p>
        </p:txBody>
      </p:sp>
      <p:pic>
        <p:nvPicPr>
          <p:cNvPr id="5" name="Imagen 4" descr="Logotipo, nombre de la empresa&#10;&#10;El contenido generado por IA puede ser incorrecto.">
            <a:extLst>
              <a:ext uri="{FF2B5EF4-FFF2-40B4-BE49-F238E27FC236}">
                <a16:creationId xmlns:a16="http://schemas.microsoft.com/office/drawing/2014/main" id="{BF83159F-4E39-4393-F027-E64CA1D97603}"/>
              </a:ext>
            </a:extLst>
          </p:cNvPr>
          <p:cNvPicPr>
            <a:picLocks noChangeAspect="1"/>
          </p:cNvPicPr>
          <p:nvPr/>
        </p:nvPicPr>
        <p:blipFill>
          <a:blip r:embed="rId4"/>
          <a:stretch>
            <a:fillRect/>
          </a:stretch>
        </p:blipFill>
        <p:spPr>
          <a:xfrm>
            <a:off x="4664142" y="1643314"/>
            <a:ext cx="2863707" cy="2335152"/>
          </a:xfrm>
          <a:prstGeom prst="rect">
            <a:avLst/>
          </a:prstGeom>
        </p:spPr>
      </p:pic>
      <p:sp>
        <p:nvSpPr>
          <p:cNvPr id="7" name="CuadroTexto 6">
            <a:extLst>
              <a:ext uri="{FF2B5EF4-FFF2-40B4-BE49-F238E27FC236}">
                <a16:creationId xmlns:a16="http://schemas.microsoft.com/office/drawing/2014/main" id="{3CABD0F4-8072-B766-D9DD-4FA0C10C625F}"/>
              </a:ext>
            </a:extLst>
          </p:cNvPr>
          <p:cNvSpPr txBox="1"/>
          <p:nvPr/>
        </p:nvSpPr>
        <p:spPr>
          <a:xfrm>
            <a:off x="487598" y="3687617"/>
            <a:ext cx="11216794" cy="581698"/>
          </a:xfrm>
          <a:prstGeom prst="rect">
            <a:avLst/>
          </a:prstGeom>
          <a:noFill/>
        </p:spPr>
        <p:txBody>
          <a:bodyPr wrap="square" rtlCol="0">
            <a:spAutoFit/>
          </a:bodyPr>
          <a:lstStyle/>
          <a:p>
            <a:pPr algn="ctr">
              <a:lnSpc>
                <a:spcPct val="150000"/>
              </a:lnSpc>
              <a:spcBef>
                <a:spcPct val="0"/>
              </a:spcBef>
              <a:buNone/>
            </a:pPr>
            <a:r>
              <a:rPr lang="es-ES" altLang="es-ES" sz="2400" dirty="0">
                <a:solidFill>
                  <a:srgbClr val="2F4C4C"/>
                </a:solidFill>
                <a:latin typeface="Gotham Black" pitchFamily="50" charset="0"/>
                <a:cs typeface="Gotham Ultra" pitchFamily="2" charset="0"/>
              </a:rPr>
              <a:t>“</a:t>
            </a:r>
            <a:r>
              <a:rPr lang="es-ES" altLang="es-ES" sz="2400" dirty="0">
                <a:solidFill>
                  <a:srgbClr val="2F4C4C"/>
                </a:solidFill>
                <a:latin typeface="Gotham Ultra" pitchFamily="2" charset="0"/>
                <a:cs typeface="Gotham Ultra" pitchFamily="2" charset="0"/>
              </a:rPr>
              <a:t>Taller sostenible 360º: gestión del agua, energía y entorno natural</a:t>
            </a:r>
            <a:r>
              <a:rPr lang="es-ES" altLang="es-ES" sz="2400" dirty="0">
                <a:solidFill>
                  <a:srgbClr val="2F4C4C"/>
                </a:solidFill>
                <a:latin typeface="Gotham Black" pitchFamily="50" charset="0"/>
                <a:cs typeface="Gotham Ultra" pitchFamily="2" charset="0"/>
              </a:rPr>
              <a:t>”</a:t>
            </a:r>
          </a:p>
        </p:txBody>
      </p:sp>
      <p:sp>
        <p:nvSpPr>
          <p:cNvPr id="4" name="CuadroTexto 3">
            <a:extLst>
              <a:ext uri="{FF2B5EF4-FFF2-40B4-BE49-F238E27FC236}">
                <a16:creationId xmlns:a16="http://schemas.microsoft.com/office/drawing/2014/main" id="{CDAFFB46-3DC9-7D59-0DEB-AEE9066AE53E}"/>
              </a:ext>
            </a:extLst>
          </p:cNvPr>
          <p:cNvSpPr txBox="1"/>
          <p:nvPr/>
        </p:nvSpPr>
        <p:spPr>
          <a:xfrm>
            <a:off x="870750" y="6022769"/>
            <a:ext cx="10740335" cy="1015663"/>
          </a:xfrm>
          <a:prstGeom prst="rect">
            <a:avLst/>
          </a:prstGeom>
          <a:noFill/>
        </p:spPr>
        <p:txBody>
          <a:bodyPr wrap="square" rtlCol="0">
            <a:spAutoFit/>
          </a:bodyPr>
          <a:lstStyle/>
          <a:p>
            <a:pPr algn="ctr">
              <a:spcBef>
                <a:spcPct val="0"/>
              </a:spcBef>
            </a:pPr>
            <a:r>
              <a:rPr lang="es-ES" sz="1400" dirty="0">
                <a:solidFill>
                  <a:srgbClr val="334F4F"/>
                </a:solidFill>
                <a:latin typeface="Gotham Light" pitchFamily="50" charset="0"/>
                <a:cs typeface="Gotham Light" pitchFamily="50" charset="0"/>
              </a:rPr>
              <a:t>Mas información: </a:t>
            </a:r>
            <a:r>
              <a:rPr lang="es-ES" sz="1400" dirty="0">
                <a:solidFill>
                  <a:srgbClr val="334F4F"/>
                </a:solidFill>
                <a:latin typeface="Gotham Light" pitchFamily="50" charset="0"/>
                <a:cs typeface="Gotham Light" pitchFamily="50" charset="0"/>
                <a:hlinkClick r:id="rId5">
                  <a:extLst>
                    <a:ext uri="{A12FA001-AC4F-418D-AE19-62706E023703}">
                      <ahyp:hlinkClr xmlns:ahyp="http://schemas.microsoft.com/office/drawing/2018/hyperlinkcolor" val="tx"/>
                    </a:ext>
                  </a:extLst>
                </a:hlinkClick>
              </a:rPr>
              <a:t>https://www.youtube.com/watch?v=qwqDuuugVJM</a:t>
            </a:r>
            <a:endParaRPr lang="es-ES" sz="1400" dirty="0">
              <a:solidFill>
                <a:srgbClr val="334F4F"/>
              </a:solidFill>
              <a:latin typeface="Gotham Light" pitchFamily="50" charset="0"/>
              <a:cs typeface="Gotham Light" pitchFamily="50" charset="0"/>
            </a:endParaRPr>
          </a:p>
          <a:p>
            <a:pPr algn="ctr">
              <a:spcBef>
                <a:spcPct val="0"/>
              </a:spcBef>
            </a:pPr>
            <a:r>
              <a:rPr lang="es-ES" sz="1400" dirty="0">
                <a:solidFill>
                  <a:srgbClr val="334F4F"/>
                </a:solidFill>
                <a:latin typeface="Gotham Light" pitchFamily="50" charset="0"/>
                <a:cs typeface="Gotham Light" pitchFamily="50" charset="0"/>
                <a:hlinkClick r:id="rId6">
                  <a:extLst>
                    <a:ext uri="{A12FA001-AC4F-418D-AE19-62706E023703}">
                      <ahyp:hlinkClr xmlns:ahyp="http://schemas.microsoft.com/office/drawing/2018/hyperlinkcolor" val="tx"/>
                    </a:ext>
                  </a:extLst>
                </a:hlinkClick>
              </a:rPr>
              <a:t>https://www.linkedin.com/posts/bilbaotruck_sostenibilidad-medioambiente-innovaci%C3%B3n-activity-7221487665563508736-yNNC/?originalSubdomain=es</a:t>
            </a:r>
            <a:endParaRPr lang="es-ES" sz="1400" dirty="0">
              <a:solidFill>
                <a:srgbClr val="334F4F"/>
              </a:solidFill>
              <a:latin typeface="Gotham Light" pitchFamily="50" charset="0"/>
              <a:cs typeface="Gotham Light" pitchFamily="50" charset="0"/>
            </a:endParaRPr>
          </a:p>
          <a:p>
            <a:endParaRPr lang="es-ES" dirty="0"/>
          </a:p>
        </p:txBody>
      </p:sp>
    </p:spTree>
    <p:extLst>
      <p:ext uri="{BB962C8B-B14F-4D97-AF65-F5344CB8AC3E}">
        <p14:creationId xmlns:p14="http://schemas.microsoft.com/office/powerpoint/2010/main" val="246136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AF9C0-5DBC-5118-8449-71A8424C921F}"/>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35009FA1-AA08-4122-98B2-710A70544B1C}"/>
              </a:ext>
            </a:extLst>
          </p:cNvPr>
          <p:cNvSpPr>
            <a:spLocks noChangeArrowheads="1"/>
          </p:cNvSpPr>
          <p:nvPr/>
        </p:nvSpPr>
        <p:spPr bwMode="auto">
          <a:xfrm>
            <a:off x="7958938" y="54404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6" name="Imagen 15" descr="Patrón de fondo&#10;&#10;Descripción generada automáticamente">
            <a:extLst>
              <a:ext uri="{FF2B5EF4-FFF2-40B4-BE49-F238E27FC236}">
                <a16:creationId xmlns:a16="http://schemas.microsoft.com/office/drawing/2014/main" id="{87F06427-DCAC-730C-858A-415DD467FDE6}"/>
              </a:ext>
            </a:extLst>
          </p:cNvPr>
          <p:cNvPicPr>
            <a:picLocks noChangeAspect="1"/>
          </p:cNvPicPr>
          <p:nvPr/>
        </p:nvPicPr>
        <p:blipFill>
          <a:blip r:embed="rId2"/>
          <a:stretch>
            <a:fillRect/>
          </a:stretch>
        </p:blipFill>
        <p:spPr>
          <a:xfrm rot="16200000">
            <a:off x="3706124" y="-3706125"/>
            <a:ext cx="4779753" cy="12192001"/>
          </a:xfrm>
          <a:prstGeom prst="rect">
            <a:avLst/>
          </a:prstGeom>
        </p:spPr>
      </p:pic>
      <p:pic>
        <p:nvPicPr>
          <p:cNvPr id="18" name="Imagen 17" descr="Interfaz de usuario gráfica, Aplicación&#10;&#10;Descripción generada automáticamente">
            <a:extLst>
              <a:ext uri="{FF2B5EF4-FFF2-40B4-BE49-F238E27FC236}">
                <a16:creationId xmlns:a16="http://schemas.microsoft.com/office/drawing/2014/main" id="{F1F0B1AE-5866-8F9C-3A7F-2093F323E458}"/>
              </a:ext>
            </a:extLst>
          </p:cNvPr>
          <p:cNvPicPr>
            <a:picLocks noChangeAspect="1"/>
          </p:cNvPicPr>
          <p:nvPr/>
        </p:nvPicPr>
        <p:blipFill>
          <a:blip r:embed="rId3"/>
          <a:srcRect b="23823"/>
          <a:stretch/>
        </p:blipFill>
        <p:spPr>
          <a:xfrm>
            <a:off x="1403471" y="307014"/>
            <a:ext cx="7957317" cy="996330"/>
          </a:xfrm>
          <a:prstGeom prst="rect">
            <a:avLst/>
          </a:prstGeom>
        </p:spPr>
      </p:pic>
      <p:sp>
        <p:nvSpPr>
          <p:cNvPr id="3" name="CuadroTexto 2">
            <a:extLst>
              <a:ext uri="{FF2B5EF4-FFF2-40B4-BE49-F238E27FC236}">
                <a16:creationId xmlns:a16="http://schemas.microsoft.com/office/drawing/2014/main" id="{60012A67-E6F5-099E-A804-0CC97AB3F44A}"/>
              </a:ext>
            </a:extLst>
          </p:cNvPr>
          <p:cNvSpPr txBox="1"/>
          <p:nvPr/>
        </p:nvSpPr>
        <p:spPr>
          <a:xfrm>
            <a:off x="1660187" y="1950780"/>
            <a:ext cx="8871625" cy="1477328"/>
          </a:xfrm>
          <a:prstGeom prst="rect">
            <a:avLst/>
          </a:prstGeom>
        </p:spPr>
        <p:txBody>
          <a:bodyPr wrap="square" rtlCol="0">
            <a:spAutoFit/>
          </a:bodyPr>
          <a:lstStyle/>
          <a:p>
            <a:pPr algn="ctr"/>
            <a:r>
              <a:rPr lang="es-ES" sz="4500" dirty="0">
                <a:solidFill>
                  <a:schemeClr val="bg1"/>
                </a:solidFill>
                <a:latin typeface="Gotham Bold" pitchFamily="50" charset="0"/>
                <a:cs typeface="Gotham Bold" pitchFamily="50" charset="0"/>
              </a:rPr>
              <a:t>EMPRESAS PREMIADAS </a:t>
            </a:r>
          </a:p>
          <a:p>
            <a:pPr algn="ctr"/>
            <a:r>
              <a:rPr lang="es-ES" sz="4500" dirty="0">
                <a:solidFill>
                  <a:schemeClr val="bg1"/>
                </a:solidFill>
                <a:latin typeface="Gotham Light" pitchFamily="50" charset="0"/>
                <a:cs typeface="Gotham Light" pitchFamily="50" charset="0"/>
              </a:rPr>
              <a:t>IMPACTO EN LAS PERSONAS</a:t>
            </a:r>
          </a:p>
        </p:txBody>
      </p:sp>
      <p:pic>
        <p:nvPicPr>
          <p:cNvPr id="4" name="Imagen 3">
            <a:extLst>
              <a:ext uri="{FF2B5EF4-FFF2-40B4-BE49-F238E27FC236}">
                <a16:creationId xmlns:a16="http://schemas.microsoft.com/office/drawing/2014/main" id="{8CD6EFE8-FF50-F7A8-F5B9-EB08BB6C4167}"/>
              </a:ext>
            </a:extLst>
          </p:cNvPr>
          <p:cNvPicPr>
            <a:picLocks noChangeAspect="1"/>
          </p:cNvPicPr>
          <p:nvPr/>
        </p:nvPicPr>
        <p:blipFill>
          <a:blip r:embed="rId4"/>
          <a:stretch>
            <a:fillRect/>
          </a:stretch>
        </p:blipFill>
        <p:spPr>
          <a:xfrm>
            <a:off x="0" y="4822954"/>
            <a:ext cx="12192000" cy="2035046"/>
          </a:xfrm>
          <a:prstGeom prst="rect">
            <a:avLst/>
          </a:prstGeom>
        </p:spPr>
      </p:pic>
    </p:spTree>
    <p:extLst>
      <p:ext uri="{BB962C8B-B14F-4D97-AF65-F5344CB8AC3E}">
        <p14:creationId xmlns:p14="http://schemas.microsoft.com/office/powerpoint/2010/main" val="4156664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00B03-EE4D-5BE6-FBF8-8598AA529813}"/>
            </a:ext>
          </a:extLst>
        </p:cNvPr>
        <p:cNvGrpSpPr/>
        <p:nvPr/>
      </p:nvGrpSpPr>
      <p:grpSpPr>
        <a:xfrm>
          <a:off x="0" y="0"/>
          <a:ext cx="0" cy="0"/>
          <a:chOff x="0" y="0"/>
          <a:chExt cx="0" cy="0"/>
        </a:xfrm>
      </p:grpSpPr>
      <p:pic>
        <p:nvPicPr>
          <p:cNvPr id="11" name="Imagen 10" descr="Patrón de fondo&#10;&#10;Descripción generada automáticamente">
            <a:extLst>
              <a:ext uri="{FF2B5EF4-FFF2-40B4-BE49-F238E27FC236}">
                <a16:creationId xmlns:a16="http://schemas.microsoft.com/office/drawing/2014/main" id="{BB45CF03-3293-7A16-5B8F-E720470A2C8E}"/>
              </a:ext>
            </a:extLst>
          </p:cNvPr>
          <p:cNvPicPr>
            <a:picLocks noChangeAspect="1"/>
          </p:cNvPicPr>
          <p:nvPr/>
        </p:nvPicPr>
        <p:blipFill>
          <a:blip r:embed="rId2"/>
          <a:srcRect l="69473"/>
          <a:stretch/>
        </p:blipFill>
        <p:spPr>
          <a:xfrm rot="16200000">
            <a:off x="5311156" y="-5334680"/>
            <a:ext cx="1569692" cy="12192001"/>
          </a:xfrm>
          <a:prstGeom prst="rect">
            <a:avLst/>
          </a:prstGeom>
        </p:spPr>
      </p:pic>
      <p:sp>
        <p:nvSpPr>
          <p:cNvPr id="12" name="CuadroTexto 11">
            <a:extLst>
              <a:ext uri="{FF2B5EF4-FFF2-40B4-BE49-F238E27FC236}">
                <a16:creationId xmlns:a16="http://schemas.microsoft.com/office/drawing/2014/main" id="{31E22ABB-B969-9CFD-5F54-1A1A77DAFE53}"/>
              </a:ext>
            </a:extLst>
          </p:cNvPr>
          <p:cNvSpPr txBox="1"/>
          <p:nvPr/>
        </p:nvSpPr>
        <p:spPr>
          <a:xfrm>
            <a:off x="0" y="525664"/>
            <a:ext cx="5322504" cy="584775"/>
          </a:xfrm>
          <a:prstGeom prst="rect">
            <a:avLst/>
          </a:prstGeom>
        </p:spPr>
        <p:txBody>
          <a:bodyPr wrap="square" rtlCol="0">
            <a:spAutoFit/>
          </a:bodyPr>
          <a:lstStyle/>
          <a:p>
            <a:pPr algn="ctr"/>
            <a:r>
              <a:rPr lang="es-ES" sz="3200" dirty="0">
                <a:solidFill>
                  <a:schemeClr val="bg1"/>
                </a:solidFill>
                <a:latin typeface="Gotham Bold" pitchFamily="50" charset="0"/>
                <a:cs typeface="Gotham Bold" pitchFamily="50" charset="0"/>
              </a:rPr>
              <a:t>FABRICANTES</a:t>
            </a:r>
            <a:endParaRPr lang="es-ES" sz="3200" dirty="0">
              <a:solidFill>
                <a:schemeClr val="bg1"/>
              </a:solidFill>
              <a:latin typeface="Gotham Light" pitchFamily="50" charset="0"/>
              <a:cs typeface="Gotham Light" pitchFamily="50" charset="0"/>
            </a:endParaRPr>
          </a:p>
        </p:txBody>
      </p:sp>
      <p:pic>
        <p:nvPicPr>
          <p:cNvPr id="2" name="Imagen 1" descr="Interfaz de usuario gráfica, Aplicación&#10;&#10;Descripción generada automáticamente">
            <a:extLst>
              <a:ext uri="{FF2B5EF4-FFF2-40B4-BE49-F238E27FC236}">
                <a16:creationId xmlns:a16="http://schemas.microsoft.com/office/drawing/2014/main" id="{8578DF24-05C8-28E1-4E3C-FB7FFAAF230E}"/>
              </a:ext>
            </a:extLst>
          </p:cNvPr>
          <p:cNvPicPr>
            <a:picLocks noChangeAspect="1"/>
          </p:cNvPicPr>
          <p:nvPr/>
        </p:nvPicPr>
        <p:blipFill>
          <a:blip r:embed="rId3"/>
          <a:srcRect b="23823"/>
          <a:stretch/>
        </p:blipFill>
        <p:spPr>
          <a:xfrm>
            <a:off x="3916442" y="263155"/>
            <a:ext cx="7957317" cy="996330"/>
          </a:xfrm>
          <a:prstGeom prst="rect">
            <a:avLst/>
          </a:prstGeom>
        </p:spPr>
      </p:pic>
      <p:sp>
        <p:nvSpPr>
          <p:cNvPr id="5" name="CuadroTexto 10">
            <a:extLst>
              <a:ext uri="{FF2B5EF4-FFF2-40B4-BE49-F238E27FC236}">
                <a16:creationId xmlns:a16="http://schemas.microsoft.com/office/drawing/2014/main" id="{28BD2E33-6AE8-1252-2DD1-F9D7B4DB6410}"/>
              </a:ext>
            </a:extLst>
          </p:cNvPr>
          <p:cNvSpPr txBox="1"/>
          <p:nvPr/>
        </p:nvSpPr>
        <p:spPr>
          <a:xfrm>
            <a:off x="318234" y="4171596"/>
            <a:ext cx="11555525" cy="2768194"/>
          </a:xfrm>
          <a:prstGeom prst="rect">
            <a:avLst/>
          </a:prstGeom>
          <a:noFill/>
        </p:spPr>
        <p:txBody>
          <a:bodyPr wrap="square">
            <a:spAutoFit/>
          </a:bodyPr>
          <a:lstStyle/>
          <a:p>
            <a:pPr algn="ctr"/>
            <a:r>
              <a:rPr lang="es-ES" sz="1600" dirty="0">
                <a:solidFill>
                  <a:srgbClr val="334F4F"/>
                </a:solidFill>
                <a:latin typeface="Gotham Light" pitchFamily="50" charset="0"/>
                <a:cs typeface="Gotham Light" pitchFamily="50" charset="0"/>
              </a:rPr>
              <a:t>Por </a:t>
            </a:r>
            <a:r>
              <a:rPr lang="es-ES" sz="1600" b="1" dirty="0">
                <a:solidFill>
                  <a:srgbClr val="334F4F"/>
                </a:solidFill>
                <a:latin typeface="Gotham Light" pitchFamily="50" charset="0"/>
                <a:cs typeface="Gotham Light" pitchFamily="50" charset="0"/>
              </a:rPr>
              <a:t>reducir la brecha de género en el sector</a:t>
            </a:r>
            <a:r>
              <a:rPr lang="es-ES" sz="1600" dirty="0">
                <a:solidFill>
                  <a:srgbClr val="334F4F"/>
                </a:solidFill>
                <a:latin typeface="Gotham Light" pitchFamily="50" charset="0"/>
                <a:cs typeface="Gotham Light" pitchFamily="50" charset="0"/>
              </a:rPr>
              <a:t>, fomentando el interés de mujeres jóvenes en carreras STEM (ciencia, tecnología, ingeniería y matemáticas). Esta iniciativa se extiende a todas las sedes operativas de </a:t>
            </a:r>
            <a:r>
              <a:rPr lang="es-ES" sz="1600" dirty="0" err="1">
                <a:solidFill>
                  <a:srgbClr val="334F4F"/>
                </a:solidFill>
                <a:latin typeface="Gotham Light" pitchFamily="50" charset="0"/>
                <a:cs typeface="Gotham Light" pitchFamily="50" charset="0"/>
              </a:rPr>
              <a:t>Clarios</a:t>
            </a:r>
            <a:r>
              <a:rPr lang="es-ES" sz="1600" dirty="0">
                <a:solidFill>
                  <a:srgbClr val="334F4F"/>
                </a:solidFill>
                <a:latin typeface="Gotham Light" pitchFamily="50" charset="0"/>
                <a:cs typeface="Gotham Light" pitchFamily="50" charset="0"/>
              </a:rPr>
              <a:t> en España, y representa un compromiso con la inclusión, innovación y formación de futuras líderes. El programa ha alcanzado a 3000 participantes y </a:t>
            </a:r>
            <a:r>
              <a:rPr lang="es-ES" sz="1600" dirty="0" err="1">
                <a:solidFill>
                  <a:srgbClr val="334F4F"/>
                </a:solidFill>
                <a:latin typeface="Gotham Light" pitchFamily="50" charset="0"/>
                <a:cs typeface="Gotham Light" pitchFamily="50" charset="0"/>
              </a:rPr>
              <a:t>Clarios</a:t>
            </a:r>
            <a:r>
              <a:rPr lang="es-ES" sz="1600" dirty="0">
                <a:solidFill>
                  <a:srgbClr val="334F4F"/>
                </a:solidFill>
                <a:latin typeface="Gotham Light" pitchFamily="50" charset="0"/>
                <a:cs typeface="Gotham Light" pitchFamily="50" charset="0"/>
              </a:rPr>
              <a:t> ha alcanzado a más de 500 alumnas, multiplicando por 11 las posibilidades de que las mujeres jóvenes opten por carreras STEM. Ayuda a derribar estereotipos de género, visibiliza a mujeres líderes y fomenta un cambio social que beneficia al sector y a la sociedad.</a:t>
            </a:r>
          </a:p>
          <a:p>
            <a:pPr algn="ctr">
              <a:lnSpc>
                <a:spcPct val="150000"/>
              </a:lnSpc>
              <a:spcBef>
                <a:spcPct val="0"/>
              </a:spcBef>
            </a:pPr>
            <a:r>
              <a:rPr lang="es-ES" sz="1400" dirty="0">
                <a:solidFill>
                  <a:srgbClr val="334F4F"/>
                </a:solidFill>
                <a:latin typeface="Gotham Light" pitchFamily="50" charset="0"/>
                <a:ea typeface="Calibri" panose="020F0502020204030204" pitchFamily="34" charset="0"/>
                <a:cs typeface="Gotham Light" pitchFamily="50" charset="0"/>
              </a:rPr>
              <a:t>Más información: </a:t>
            </a:r>
            <a:r>
              <a:rPr lang="es-ES" sz="1400" u="sng" dirty="0">
                <a:solidFill>
                  <a:srgbClr val="334F4F"/>
                </a:solidFill>
                <a:latin typeface="Gotham Light" pitchFamily="50" charset="0"/>
                <a:cs typeface="Gotham Light" pitchFamily="50" charset="0"/>
                <a:hlinkClick r:id="rId4">
                  <a:extLst>
                    <a:ext uri="{A12FA001-AC4F-418D-AE19-62706E023703}">
                      <ahyp:hlinkClr xmlns:ahyp="http://schemas.microsoft.com/office/drawing/2018/hyperlinkcolor" val="tx"/>
                    </a:ext>
                  </a:extLst>
                </a:hlinkClick>
              </a:rPr>
              <a:t>https://www.clarios.com/es/insights/news/news-detail/clarios-expands-csr-commitment-in-spain-with-national-stem-talent-girl-initiative</a:t>
            </a:r>
            <a:endParaRPr lang="es-ES" sz="1400" dirty="0">
              <a:solidFill>
                <a:srgbClr val="334F4F"/>
              </a:solidFill>
              <a:effectLst/>
              <a:latin typeface="Gotham Light" pitchFamily="50" charset="0"/>
              <a:ea typeface="Calibri" panose="020F0502020204030204" pitchFamily="34" charset="0"/>
              <a:cs typeface="Gotham Light" pitchFamily="50" charset="0"/>
            </a:endParaRPr>
          </a:p>
          <a:p>
            <a:pPr algn="ctr">
              <a:lnSpc>
                <a:spcPct val="150000"/>
              </a:lnSpc>
              <a:spcBef>
                <a:spcPct val="0"/>
              </a:spcBef>
              <a:buNone/>
            </a:pPr>
            <a:endParaRPr lang="es-ES" altLang="es-ES" sz="2800" b="1" dirty="0">
              <a:solidFill>
                <a:srgbClr val="2F4C4C"/>
              </a:solidFill>
              <a:latin typeface="Gotham Black" pitchFamily="50" charset="0"/>
              <a:cs typeface="Gotham Thin" pitchFamily="2" charset="0"/>
            </a:endParaRPr>
          </a:p>
        </p:txBody>
      </p:sp>
      <p:pic>
        <p:nvPicPr>
          <p:cNvPr id="3" name="Picture 2" descr="Medios de Comunicación y Prensa | Clarios">
            <a:extLst>
              <a:ext uri="{FF2B5EF4-FFF2-40B4-BE49-F238E27FC236}">
                <a16:creationId xmlns:a16="http://schemas.microsoft.com/office/drawing/2014/main" id="{6C551B5F-9CB5-8722-03B6-F7333B3685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8" y="2270835"/>
            <a:ext cx="4724376" cy="91165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1250072-81F9-E9E4-0320-E301999F45B5}"/>
              </a:ext>
            </a:extLst>
          </p:cNvPr>
          <p:cNvSpPr txBox="1"/>
          <p:nvPr/>
        </p:nvSpPr>
        <p:spPr>
          <a:xfrm>
            <a:off x="1824289" y="3446928"/>
            <a:ext cx="9215223" cy="738664"/>
          </a:xfrm>
          <a:prstGeom prst="rect">
            <a:avLst/>
          </a:prstGeom>
          <a:noFill/>
        </p:spPr>
        <p:txBody>
          <a:bodyPr wrap="square" rtlCol="0">
            <a:spAutoFit/>
          </a:bodyPr>
          <a:lstStyle/>
          <a:p>
            <a:r>
              <a:rPr lang="es-ES" altLang="es-ES" sz="2400" dirty="0">
                <a:solidFill>
                  <a:srgbClr val="2F4C4C"/>
                </a:solidFill>
                <a:latin typeface="Gotham Black" pitchFamily="50" charset="0"/>
                <a:cs typeface="Gotham Ultra" pitchFamily="2" charset="0"/>
              </a:rPr>
              <a:t>“</a:t>
            </a:r>
            <a:r>
              <a:rPr lang="es-ES" altLang="es-ES" sz="2400" dirty="0" err="1">
                <a:solidFill>
                  <a:srgbClr val="2F4C4C"/>
                </a:solidFill>
                <a:latin typeface="Gotham Ultra" pitchFamily="2" charset="0"/>
                <a:cs typeface="Gotham Ultra" pitchFamily="2" charset="0"/>
              </a:rPr>
              <a:t>Clarios</a:t>
            </a:r>
            <a:r>
              <a:rPr lang="es-ES" altLang="es-ES" sz="2400" dirty="0">
                <a:solidFill>
                  <a:srgbClr val="2F4C4C"/>
                </a:solidFill>
                <a:latin typeface="Gotham Ultra" pitchFamily="2" charset="0"/>
                <a:cs typeface="Gotham Ultra" pitchFamily="2" charset="0"/>
              </a:rPr>
              <a:t> </a:t>
            </a:r>
            <a:r>
              <a:rPr lang="es-ES" altLang="es-ES" sz="2400" dirty="0" err="1">
                <a:solidFill>
                  <a:srgbClr val="2F4C4C"/>
                </a:solidFill>
                <a:latin typeface="Gotham Ultra" pitchFamily="2" charset="0"/>
                <a:cs typeface="Gotham Ultra" pitchFamily="2" charset="0"/>
              </a:rPr>
              <a:t>Lighthouse</a:t>
            </a:r>
            <a:r>
              <a:rPr lang="es-ES" altLang="es-ES" sz="2400" dirty="0">
                <a:solidFill>
                  <a:srgbClr val="2F4C4C"/>
                </a:solidFill>
                <a:latin typeface="Gotham Ultra" pitchFamily="2" charset="0"/>
                <a:cs typeface="Gotham Ultra" pitchFamily="2" charset="0"/>
              </a:rPr>
              <a:t> Project: STEM </a:t>
            </a:r>
            <a:r>
              <a:rPr lang="es-ES" altLang="es-ES" sz="2400" dirty="0" err="1">
                <a:solidFill>
                  <a:srgbClr val="2F4C4C"/>
                </a:solidFill>
                <a:latin typeface="Gotham Ultra" pitchFamily="2" charset="0"/>
                <a:cs typeface="Gotham Ultra" pitchFamily="2" charset="0"/>
              </a:rPr>
              <a:t>Talent</a:t>
            </a:r>
            <a:r>
              <a:rPr lang="es-ES" altLang="es-ES" sz="2400" dirty="0">
                <a:solidFill>
                  <a:srgbClr val="2F4C4C"/>
                </a:solidFill>
                <a:latin typeface="Gotham Ultra" pitchFamily="2" charset="0"/>
                <a:cs typeface="Gotham Ultra" pitchFamily="2" charset="0"/>
              </a:rPr>
              <a:t> </a:t>
            </a:r>
            <a:r>
              <a:rPr lang="es-ES" altLang="es-ES" sz="2400" dirty="0" err="1">
                <a:solidFill>
                  <a:srgbClr val="2F4C4C"/>
                </a:solidFill>
                <a:latin typeface="Gotham Ultra" pitchFamily="2" charset="0"/>
                <a:cs typeface="Gotham Ultra" pitchFamily="2" charset="0"/>
              </a:rPr>
              <a:t>girl</a:t>
            </a:r>
            <a:r>
              <a:rPr lang="es-ES" altLang="es-ES" sz="2400" dirty="0">
                <a:solidFill>
                  <a:srgbClr val="2F4C4C"/>
                </a:solidFill>
                <a:latin typeface="Gotham Ultra" pitchFamily="2" charset="0"/>
                <a:cs typeface="Gotham Ultra" pitchFamily="2" charset="0"/>
              </a:rPr>
              <a:t> </a:t>
            </a:r>
            <a:r>
              <a:rPr lang="es-ES" altLang="es-ES" sz="2400" dirty="0" err="1">
                <a:solidFill>
                  <a:srgbClr val="2F4C4C"/>
                </a:solidFill>
                <a:latin typeface="Gotham Ultra" pitchFamily="2" charset="0"/>
                <a:cs typeface="Gotham Ultra" pitchFamily="2" charset="0"/>
              </a:rPr>
              <a:t>Spain</a:t>
            </a:r>
            <a:r>
              <a:rPr lang="es-ES" altLang="es-ES" sz="2400" dirty="0">
                <a:solidFill>
                  <a:srgbClr val="2F4C4C"/>
                </a:solidFill>
                <a:latin typeface="Gotham Black" pitchFamily="50" charset="0"/>
                <a:cs typeface="Gotham Ultra" pitchFamily="2" charset="0"/>
              </a:rPr>
              <a:t>”</a:t>
            </a:r>
          </a:p>
          <a:p>
            <a:endParaRPr lang="es-ES" dirty="0"/>
          </a:p>
        </p:txBody>
      </p:sp>
    </p:spTree>
    <p:extLst>
      <p:ext uri="{BB962C8B-B14F-4D97-AF65-F5344CB8AC3E}">
        <p14:creationId xmlns:p14="http://schemas.microsoft.com/office/powerpoint/2010/main" val="100939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3A9B0-108A-21A1-AD89-262ACF77D243}"/>
            </a:ext>
          </a:extLst>
        </p:cNvPr>
        <p:cNvGrpSpPr/>
        <p:nvPr/>
      </p:nvGrpSpPr>
      <p:grpSpPr>
        <a:xfrm>
          <a:off x="0" y="0"/>
          <a:ext cx="0" cy="0"/>
          <a:chOff x="0" y="0"/>
          <a:chExt cx="0" cy="0"/>
        </a:xfrm>
      </p:grpSpPr>
      <p:pic>
        <p:nvPicPr>
          <p:cNvPr id="11" name="Imagen 10" descr="Patrón de fondo&#10;&#10;Descripción generada automáticamente">
            <a:extLst>
              <a:ext uri="{FF2B5EF4-FFF2-40B4-BE49-F238E27FC236}">
                <a16:creationId xmlns:a16="http://schemas.microsoft.com/office/drawing/2014/main" id="{C80DF893-A1D8-51D4-CC7B-C6601910B971}"/>
              </a:ext>
            </a:extLst>
          </p:cNvPr>
          <p:cNvPicPr>
            <a:picLocks noChangeAspect="1"/>
          </p:cNvPicPr>
          <p:nvPr/>
        </p:nvPicPr>
        <p:blipFill>
          <a:blip r:embed="rId2"/>
          <a:srcRect l="69473"/>
          <a:stretch/>
        </p:blipFill>
        <p:spPr>
          <a:xfrm rot="16200000">
            <a:off x="5311156" y="-5334680"/>
            <a:ext cx="1569692" cy="12192001"/>
          </a:xfrm>
          <a:prstGeom prst="rect">
            <a:avLst/>
          </a:prstGeom>
        </p:spPr>
      </p:pic>
      <p:sp>
        <p:nvSpPr>
          <p:cNvPr id="12" name="CuadroTexto 11">
            <a:extLst>
              <a:ext uri="{FF2B5EF4-FFF2-40B4-BE49-F238E27FC236}">
                <a16:creationId xmlns:a16="http://schemas.microsoft.com/office/drawing/2014/main" id="{078E7838-EA91-D356-0F94-F0354EE2BC86}"/>
              </a:ext>
            </a:extLst>
          </p:cNvPr>
          <p:cNvSpPr txBox="1"/>
          <p:nvPr/>
        </p:nvSpPr>
        <p:spPr>
          <a:xfrm>
            <a:off x="0" y="531409"/>
            <a:ext cx="5322504" cy="584775"/>
          </a:xfrm>
          <a:prstGeom prst="rect">
            <a:avLst/>
          </a:prstGeom>
        </p:spPr>
        <p:txBody>
          <a:bodyPr wrap="square" rtlCol="0">
            <a:spAutoFit/>
          </a:bodyPr>
          <a:lstStyle/>
          <a:p>
            <a:pPr algn="ctr"/>
            <a:r>
              <a:rPr lang="es-ES" sz="3200" dirty="0">
                <a:solidFill>
                  <a:schemeClr val="bg1"/>
                </a:solidFill>
                <a:latin typeface="Gotham Bold" pitchFamily="50" charset="0"/>
                <a:cs typeface="Gotham Bold" pitchFamily="50" charset="0"/>
              </a:rPr>
              <a:t>DISTRIBUIDORES</a:t>
            </a:r>
            <a:endParaRPr lang="es-ES" sz="3200" dirty="0">
              <a:solidFill>
                <a:schemeClr val="bg1"/>
              </a:solidFill>
              <a:latin typeface="Gotham Light" pitchFamily="50" charset="0"/>
              <a:cs typeface="Gotham Light" pitchFamily="50" charset="0"/>
            </a:endParaRPr>
          </a:p>
        </p:txBody>
      </p:sp>
      <p:pic>
        <p:nvPicPr>
          <p:cNvPr id="2" name="Imagen 1" descr="Interfaz de usuario gráfica, Aplicación&#10;&#10;Descripción generada automáticamente">
            <a:extLst>
              <a:ext uri="{FF2B5EF4-FFF2-40B4-BE49-F238E27FC236}">
                <a16:creationId xmlns:a16="http://schemas.microsoft.com/office/drawing/2014/main" id="{47F0C646-7564-4E6C-C38C-C3B4B0F1ED85}"/>
              </a:ext>
            </a:extLst>
          </p:cNvPr>
          <p:cNvPicPr>
            <a:picLocks noChangeAspect="1"/>
          </p:cNvPicPr>
          <p:nvPr/>
        </p:nvPicPr>
        <p:blipFill>
          <a:blip r:embed="rId3"/>
          <a:srcRect b="23823"/>
          <a:stretch/>
        </p:blipFill>
        <p:spPr>
          <a:xfrm>
            <a:off x="3989555" y="282479"/>
            <a:ext cx="7957317" cy="996330"/>
          </a:xfrm>
          <a:prstGeom prst="rect">
            <a:avLst/>
          </a:prstGeom>
        </p:spPr>
      </p:pic>
      <p:sp>
        <p:nvSpPr>
          <p:cNvPr id="7" name="CuadroTexto 10">
            <a:extLst>
              <a:ext uri="{FF2B5EF4-FFF2-40B4-BE49-F238E27FC236}">
                <a16:creationId xmlns:a16="http://schemas.microsoft.com/office/drawing/2014/main" id="{3F4B62F8-CF8B-D190-835B-E8E5E10BEF67}"/>
              </a:ext>
            </a:extLst>
          </p:cNvPr>
          <p:cNvSpPr txBox="1"/>
          <p:nvPr/>
        </p:nvSpPr>
        <p:spPr>
          <a:xfrm>
            <a:off x="862024" y="4082126"/>
            <a:ext cx="10467951" cy="3568413"/>
          </a:xfrm>
          <a:prstGeom prst="rect">
            <a:avLst/>
          </a:prstGeom>
          <a:noFill/>
        </p:spPr>
        <p:txBody>
          <a:bodyPr wrap="square">
            <a:spAutoFit/>
          </a:bodyPr>
          <a:lstStyle/>
          <a:p>
            <a:pPr algn="ctr">
              <a:lnSpc>
                <a:spcPct val="150000"/>
              </a:lnSpc>
              <a:spcBef>
                <a:spcPct val="0"/>
              </a:spcBef>
            </a:pPr>
            <a:endParaRPr lang="es-ES" sz="1600" u="sng" dirty="0">
              <a:solidFill>
                <a:srgbClr val="334F4F"/>
              </a:solidFill>
              <a:latin typeface="Gotham Light" pitchFamily="50" charset="0"/>
              <a:cs typeface="Gotham Light" pitchFamily="50" charset="0"/>
            </a:endParaRPr>
          </a:p>
          <a:p>
            <a:pPr algn="ctr">
              <a:spcBef>
                <a:spcPct val="0"/>
              </a:spcBef>
            </a:pPr>
            <a:r>
              <a:rPr lang="es-ES" sz="1600" dirty="0">
                <a:solidFill>
                  <a:srgbClr val="2F4C4C"/>
                </a:solidFill>
                <a:latin typeface="Gotham Light" pitchFamily="50" charset="0"/>
                <a:ea typeface="Calibri" panose="020F0502020204030204" pitchFamily="34" charset="0"/>
                <a:cs typeface="Gotham Light" pitchFamily="50" charset="0"/>
              </a:rPr>
              <a:t>Por impulsar la </a:t>
            </a:r>
            <a:r>
              <a:rPr lang="es-ES" sz="1600" b="1" dirty="0">
                <a:solidFill>
                  <a:srgbClr val="2F4C4C"/>
                </a:solidFill>
                <a:latin typeface="Gotham Light" pitchFamily="50" charset="0"/>
                <a:ea typeface="Calibri" panose="020F0502020204030204" pitchFamily="34" charset="0"/>
                <a:cs typeface="Gotham Light" pitchFamily="50" charset="0"/>
              </a:rPr>
              <a:t>formación de profesionales del sector</a:t>
            </a:r>
            <a:r>
              <a:rPr lang="es-ES" sz="1600" dirty="0">
                <a:solidFill>
                  <a:srgbClr val="2F4C4C"/>
                </a:solidFill>
                <a:latin typeface="Gotham Light" pitchFamily="50" charset="0"/>
                <a:ea typeface="Calibri" panose="020F0502020204030204" pitchFamily="34" charset="0"/>
                <a:cs typeface="Gotham Light" pitchFamily="50" charset="0"/>
              </a:rPr>
              <a:t>, ofreciendo cursos de grado medio en Electromecánica de automóviles y Grado Superior en Automoción a más de 47 jóvenes desde septiembre de este año. Reforzando su compromiso con la formación continua y la transformación del sector hacia la digitalización, la sostenibilidad y la electrificación. </a:t>
            </a:r>
            <a:r>
              <a:rPr lang="es-ES" sz="1600" dirty="0">
                <a:solidFill>
                  <a:srgbClr val="334F4F"/>
                </a:solidFill>
                <a:latin typeface="Gotham Light" pitchFamily="50" charset="0"/>
                <a:cs typeface="Gotham Light" pitchFamily="50" charset="0"/>
              </a:rPr>
              <a:t>Los alumnos aprenden en entornos reales, con vehículos, herramientas y tecnología de última generación, replicando el funcionamiento de un taller profesional. </a:t>
            </a:r>
          </a:p>
          <a:p>
            <a:pPr algn="ctr">
              <a:spcBef>
                <a:spcPct val="0"/>
              </a:spcBef>
            </a:pPr>
            <a:endParaRPr lang="es-ES" sz="1600" dirty="0">
              <a:solidFill>
                <a:srgbClr val="334F4F"/>
              </a:solidFill>
              <a:latin typeface="Gotham Light" pitchFamily="50" charset="0"/>
              <a:ea typeface="Calibri" panose="020F0502020204030204" pitchFamily="34" charset="0"/>
              <a:cs typeface="Gotham Light" pitchFamily="50" charset="0"/>
            </a:endParaRPr>
          </a:p>
          <a:p>
            <a:pPr algn="ctr">
              <a:spcBef>
                <a:spcPct val="0"/>
              </a:spcBef>
            </a:pPr>
            <a:r>
              <a:rPr lang="es-ES" sz="1400" dirty="0">
                <a:solidFill>
                  <a:srgbClr val="334F4F"/>
                </a:solidFill>
                <a:latin typeface="Gotham Light" pitchFamily="50" charset="0"/>
                <a:ea typeface="Calibri" panose="020F0502020204030204" pitchFamily="34" charset="0"/>
                <a:cs typeface="Gotham Light" pitchFamily="50" charset="0"/>
              </a:rPr>
              <a:t>Más información: </a:t>
            </a:r>
            <a:r>
              <a:rPr lang="es-ES" sz="1400" u="sng" dirty="0">
                <a:solidFill>
                  <a:srgbClr val="334F4F"/>
                </a:solidFill>
                <a:latin typeface="Gotham Light" pitchFamily="50" charset="0"/>
                <a:cs typeface="Gotham Light" pitchFamily="50" charset="0"/>
                <a:hlinkClick r:id="rId4">
                  <a:extLst>
                    <a:ext uri="{A12FA001-AC4F-418D-AE19-62706E023703}">
                      <ahyp:hlinkClr xmlns:ahyp="http://schemas.microsoft.com/office/drawing/2018/hyperlinkcolor" val="tx"/>
                    </a:ext>
                  </a:extLst>
                </a:hlinkClick>
              </a:rPr>
              <a:t>https://campus.motioformacion.com/ciclos-formativos-motio</a:t>
            </a:r>
            <a:endParaRPr lang="es-ES" sz="1400" u="sng" dirty="0">
              <a:solidFill>
                <a:srgbClr val="334F4F"/>
              </a:solidFill>
              <a:latin typeface="Gotham Light" pitchFamily="50" charset="0"/>
              <a:cs typeface="Gotham Light" pitchFamily="50" charset="0"/>
            </a:endParaRPr>
          </a:p>
          <a:p>
            <a:pPr algn="ctr">
              <a:spcBef>
                <a:spcPct val="0"/>
              </a:spcBef>
            </a:pPr>
            <a:endParaRPr lang="es-ES" sz="1600" dirty="0">
              <a:solidFill>
                <a:srgbClr val="2F4C4C"/>
              </a:solidFill>
              <a:latin typeface="Gotham Light" pitchFamily="50" charset="0"/>
              <a:ea typeface="Calibri" panose="020F0502020204030204" pitchFamily="34" charset="0"/>
              <a:cs typeface="Gotham Light" pitchFamily="50" charset="0"/>
            </a:endParaRPr>
          </a:p>
          <a:p>
            <a:pPr algn="ctr">
              <a:lnSpc>
                <a:spcPct val="150000"/>
              </a:lnSpc>
              <a:spcBef>
                <a:spcPct val="0"/>
              </a:spcBef>
            </a:pPr>
            <a:endParaRPr lang="es-ES" sz="1600" dirty="0">
              <a:solidFill>
                <a:srgbClr val="334F4F"/>
              </a:solidFill>
              <a:latin typeface="Gotham Light" pitchFamily="50" charset="0"/>
              <a:cs typeface="Gotham Light" pitchFamily="50" charset="0"/>
            </a:endParaRPr>
          </a:p>
          <a:p>
            <a:pPr algn="ctr">
              <a:lnSpc>
                <a:spcPct val="150000"/>
              </a:lnSpc>
              <a:spcBef>
                <a:spcPct val="0"/>
              </a:spcBef>
              <a:buNone/>
            </a:pPr>
            <a:endParaRPr lang="es-ES" altLang="es-ES" sz="2800" b="1" dirty="0">
              <a:solidFill>
                <a:srgbClr val="2F4C4C"/>
              </a:solidFill>
              <a:latin typeface="Gotham Black" pitchFamily="50" charset="0"/>
              <a:cs typeface="Gotham Thin" pitchFamily="2" charset="0"/>
            </a:endParaRPr>
          </a:p>
        </p:txBody>
      </p:sp>
      <p:pic>
        <p:nvPicPr>
          <p:cNvPr id="3" name="Imagen 2" descr="Dibujo en fondo negro&#10;&#10;El contenido generado por IA puede ser incorrecto.">
            <a:extLst>
              <a:ext uri="{FF2B5EF4-FFF2-40B4-BE49-F238E27FC236}">
                <a16:creationId xmlns:a16="http://schemas.microsoft.com/office/drawing/2014/main" id="{0C6519AD-7E3D-82F8-D08F-837652DEB5DD}"/>
              </a:ext>
            </a:extLst>
          </p:cNvPr>
          <p:cNvPicPr>
            <a:picLocks noChangeAspect="1"/>
          </p:cNvPicPr>
          <p:nvPr/>
        </p:nvPicPr>
        <p:blipFill>
          <a:blip r:embed="rId5"/>
          <a:stretch>
            <a:fillRect/>
          </a:stretch>
        </p:blipFill>
        <p:spPr>
          <a:xfrm>
            <a:off x="4132671" y="2431882"/>
            <a:ext cx="3926658" cy="1115528"/>
          </a:xfrm>
          <a:prstGeom prst="rect">
            <a:avLst/>
          </a:prstGeom>
        </p:spPr>
      </p:pic>
      <p:sp>
        <p:nvSpPr>
          <p:cNvPr id="5" name="CuadroTexto 4">
            <a:extLst>
              <a:ext uri="{FF2B5EF4-FFF2-40B4-BE49-F238E27FC236}">
                <a16:creationId xmlns:a16="http://schemas.microsoft.com/office/drawing/2014/main" id="{934F34AC-98F3-4BDA-211F-537B83F6FC4D}"/>
              </a:ext>
            </a:extLst>
          </p:cNvPr>
          <p:cNvSpPr txBox="1"/>
          <p:nvPr/>
        </p:nvSpPr>
        <p:spPr>
          <a:xfrm>
            <a:off x="3424635" y="3814768"/>
            <a:ext cx="6294440" cy="738664"/>
          </a:xfrm>
          <a:prstGeom prst="rect">
            <a:avLst/>
          </a:prstGeom>
          <a:noFill/>
        </p:spPr>
        <p:txBody>
          <a:bodyPr wrap="square" rtlCol="0">
            <a:spAutoFit/>
          </a:bodyPr>
          <a:lstStyle/>
          <a:p>
            <a:r>
              <a:rPr lang="es-ES" altLang="es-ES" sz="2400" dirty="0">
                <a:solidFill>
                  <a:srgbClr val="2F4C4C"/>
                </a:solidFill>
                <a:latin typeface="Gotham Black" pitchFamily="50" charset="0"/>
                <a:cs typeface="Gotham Ultra" pitchFamily="2" charset="0"/>
              </a:rPr>
              <a:t>“</a:t>
            </a:r>
            <a:r>
              <a:rPr lang="es-ES" altLang="es-ES" sz="2400" dirty="0">
                <a:solidFill>
                  <a:srgbClr val="2F4C4C"/>
                </a:solidFill>
                <a:latin typeface="Gotham Ultra" pitchFamily="2" charset="0"/>
                <a:cs typeface="Gotham Ultra" pitchFamily="2" charset="0"/>
              </a:rPr>
              <a:t>MOTIO: Escuela de Automoción</a:t>
            </a:r>
            <a:r>
              <a:rPr lang="es-ES" altLang="es-ES" sz="2400" dirty="0">
                <a:solidFill>
                  <a:srgbClr val="2F4C4C"/>
                </a:solidFill>
                <a:latin typeface="Gotham Black" pitchFamily="50" charset="0"/>
                <a:cs typeface="Gotham Ultra" pitchFamily="2" charset="0"/>
              </a:rPr>
              <a:t>”</a:t>
            </a:r>
          </a:p>
          <a:p>
            <a:endParaRPr lang="es-ES" dirty="0"/>
          </a:p>
        </p:txBody>
      </p:sp>
    </p:spTree>
    <p:extLst>
      <p:ext uri="{BB962C8B-B14F-4D97-AF65-F5344CB8AC3E}">
        <p14:creationId xmlns:p14="http://schemas.microsoft.com/office/powerpoint/2010/main" val="134463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BC112-B3F2-45CF-84A0-414F946FE07C}"/>
            </a:ext>
          </a:extLst>
        </p:cNvPr>
        <p:cNvGrpSpPr/>
        <p:nvPr/>
      </p:nvGrpSpPr>
      <p:grpSpPr>
        <a:xfrm>
          <a:off x="0" y="0"/>
          <a:ext cx="0" cy="0"/>
          <a:chOff x="0" y="0"/>
          <a:chExt cx="0" cy="0"/>
        </a:xfrm>
      </p:grpSpPr>
      <p:pic>
        <p:nvPicPr>
          <p:cNvPr id="11" name="Imagen 10" descr="Patrón de fondo&#10;&#10;Descripción generada automáticamente">
            <a:extLst>
              <a:ext uri="{FF2B5EF4-FFF2-40B4-BE49-F238E27FC236}">
                <a16:creationId xmlns:a16="http://schemas.microsoft.com/office/drawing/2014/main" id="{257E0512-1ACB-274C-67E3-D1FE3EC3BE9F}"/>
              </a:ext>
            </a:extLst>
          </p:cNvPr>
          <p:cNvPicPr>
            <a:picLocks noChangeAspect="1"/>
          </p:cNvPicPr>
          <p:nvPr/>
        </p:nvPicPr>
        <p:blipFill>
          <a:blip r:embed="rId2"/>
          <a:srcRect l="69473"/>
          <a:stretch/>
        </p:blipFill>
        <p:spPr>
          <a:xfrm rot="16200000">
            <a:off x="5311156" y="-5334680"/>
            <a:ext cx="1569692" cy="12192001"/>
          </a:xfrm>
          <a:prstGeom prst="rect">
            <a:avLst/>
          </a:prstGeom>
        </p:spPr>
      </p:pic>
      <p:sp>
        <p:nvSpPr>
          <p:cNvPr id="12" name="CuadroTexto 11">
            <a:extLst>
              <a:ext uri="{FF2B5EF4-FFF2-40B4-BE49-F238E27FC236}">
                <a16:creationId xmlns:a16="http://schemas.microsoft.com/office/drawing/2014/main" id="{65E4D454-7ED0-B220-8EC7-EE42589DA31D}"/>
              </a:ext>
            </a:extLst>
          </p:cNvPr>
          <p:cNvSpPr txBox="1"/>
          <p:nvPr/>
        </p:nvSpPr>
        <p:spPr>
          <a:xfrm>
            <a:off x="0" y="468932"/>
            <a:ext cx="5322504" cy="584775"/>
          </a:xfrm>
          <a:prstGeom prst="rect">
            <a:avLst/>
          </a:prstGeom>
        </p:spPr>
        <p:txBody>
          <a:bodyPr wrap="square" rtlCol="0">
            <a:spAutoFit/>
          </a:bodyPr>
          <a:lstStyle/>
          <a:p>
            <a:pPr algn="ctr"/>
            <a:r>
              <a:rPr lang="es-ES" sz="3200" dirty="0">
                <a:solidFill>
                  <a:schemeClr val="bg1"/>
                </a:solidFill>
                <a:latin typeface="Gotham Bold" pitchFamily="50" charset="0"/>
                <a:cs typeface="Gotham Bold" pitchFamily="50" charset="0"/>
              </a:rPr>
              <a:t>TALLERES</a:t>
            </a:r>
            <a:endParaRPr lang="es-ES" sz="3200" dirty="0">
              <a:solidFill>
                <a:schemeClr val="bg1"/>
              </a:solidFill>
              <a:latin typeface="Gotham Light" pitchFamily="50" charset="0"/>
              <a:cs typeface="Gotham Light" pitchFamily="50" charset="0"/>
            </a:endParaRPr>
          </a:p>
        </p:txBody>
      </p:sp>
      <p:pic>
        <p:nvPicPr>
          <p:cNvPr id="2" name="Imagen 1" descr="Interfaz de usuario gráfica, Aplicación&#10;&#10;Descripción generada automáticamente">
            <a:extLst>
              <a:ext uri="{FF2B5EF4-FFF2-40B4-BE49-F238E27FC236}">
                <a16:creationId xmlns:a16="http://schemas.microsoft.com/office/drawing/2014/main" id="{D828DC1F-B96A-8F35-F050-49B9F07874CE}"/>
              </a:ext>
            </a:extLst>
          </p:cNvPr>
          <p:cNvPicPr>
            <a:picLocks noChangeAspect="1"/>
          </p:cNvPicPr>
          <p:nvPr/>
        </p:nvPicPr>
        <p:blipFill>
          <a:blip r:embed="rId3"/>
          <a:srcRect b="23823"/>
          <a:stretch/>
        </p:blipFill>
        <p:spPr>
          <a:xfrm>
            <a:off x="3987711" y="283857"/>
            <a:ext cx="7957317" cy="996330"/>
          </a:xfrm>
          <a:prstGeom prst="rect">
            <a:avLst/>
          </a:prstGeom>
        </p:spPr>
      </p:pic>
      <p:sp>
        <p:nvSpPr>
          <p:cNvPr id="7" name="CuadroTexto 10">
            <a:extLst>
              <a:ext uri="{FF2B5EF4-FFF2-40B4-BE49-F238E27FC236}">
                <a16:creationId xmlns:a16="http://schemas.microsoft.com/office/drawing/2014/main" id="{25B34FB5-BBEF-0252-615D-2C8993E1C149}"/>
              </a:ext>
            </a:extLst>
          </p:cNvPr>
          <p:cNvSpPr txBox="1"/>
          <p:nvPr/>
        </p:nvSpPr>
        <p:spPr>
          <a:xfrm>
            <a:off x="684736" y="4519913"/>
            <a:ext cx="10822521" cy="2445028"/>
          </a:xfrm>
          <a:prstGeom prst="rect">
            <a:avLst/>
          </a:prstGeom>
          <a:noFill/>
        </p:spPr>
        <p:txBody>
          <a:bodyPr wrap="square">
            <a:spAutoFit/>
          </a:bodyPr>
          <a:lstStyle/>
          <a:p>
            <a:pPr algn="ctr">
              <a:spcBef>
                <a:spcPct val="0"/>
              </a:spcBef>
            </a:pPr>
            <a:r>
              <a:rPr lang="es-ES" sz="1600" dirty="0">
                <a:solidFill>
                  <a:srgbClr val="2F4C4C"/>
                </a:solidFill>
                <a:latin typeface="Gotham Light" pitchFamily="50" charset="0"/>
                <a:ea typeface="Calibri" panose="020F0502020204030204" pitchFamily="34" charset="0"/>
                <a:cs typeface="Gotham Light" pitchFamily="50" charset="0"/>
              </a:rPr>
              <a:t>Por promover un </a:t>
            </a:r>
            <a:r>
              <a:rPr lang="es-ES" sz="1600" b="1" dirty="0">
                <a:solidFill>
                  <a:srgbClr val="2F4C4C"/>
                </a:solidFill>
                <a:latin typeface="Gotham Light" pitchFamily="50" charset="0"/>
                <a:ea typeface="Calibri" panose="020F0502020204030204" pitchFamily="34" charset="0"/>
                <a:cs typeface="Gotham Light" pitchFamily="50" charset="0"/>
              </a:rPr>
              <a:t>mantenimiento responsable del vehículo</a:t>
            </a:r>
            <a:r>
              <a:rPr lang="es-ES" sz="1600" dirty="0">
                <a:solidFill>
                  <a:srgbClr val="2F4C4C"/>
                </a:solidFill>
                <a:latin typeface="Gotham Light" pitchFamily="50" charset="0"/>
                <a:ea typeface="Calibri" panose="020F0502020204030204" pitchFamily="34" charset="0"/>
                <a:cs typeface="Gotham Light" pitchFamily="50" charset="0"/>
              </a:rPr>
              <a:t> con una original campaña que ha llegado a más de 5 millones de visualizaciones en </a:t>
            </a:r>
            <a:r>
              <a:rPr lang="es-ES" sz="1600" dirty="0" err="1">
                <a:solidFill>
                  <a:srgbClr val="2F4C4C"/>
                </a:solidFill>
                <a:latin typeface="Gotham Light" pitchFamily="50" charset="0"/>
                <a:ea typeface="Calibri" panose="020F0502020204030204" pitchFamily="34" charset="0"/>
                <a:cs typeface="Gotham Light" pitchFamily="50" charset="0"/>
              </a:rPr>
              <a:t>Youtube</a:t>
            </a:r>
            <a:r>
              <a:rPr lang="es-ES" sz="1600" dirty="0">
                <a:solidFill>
                  <a:srgbClr val="2F4C4C"/>
                </a:solidFill>
                <a:latin typeface="Gotham Light" pitchFamily="50" charset="0"/>
                <a:ea typeface="Calibri" panose="020F0502020204030204" pitchFamily="34" charset="0"/>
                <a:cs typeface="Gotham Light" pitchFamily="50" charset="0"/>
              </a:rPr>
              <a:t> y más de un millón en TikTok. Comunicando la necesidad de cuidar el coche, relacionándolo con la longevidad de las personas, porque envejecer bien es cuestión de mantenerse bien. </a:t>
            </a:r>
            <a:r>
              <a:rPr lang="es-ES" sz="1600" dirty="0">
                <a:solidFill>
                  <a:srgbClr val="334F4F"/>
                </a:solidFill>
                <a:latin typeface="Gotham Light" pitchFamily="50" charset="0"/>
                <a:cs typeface="Gotham Light" pitchFamily="50" charset="0"/>
              </a:rPr>
              <a:t>Así como el estilo de vida activo ayuda a las personas a mantenerse jóvenes, una revisión y mantenimiento adecuados garantizan que un coche funcione de manera segura y eficiente durante más tiempo. </a:t>
            </a:r>
            <a:endParaRPr lang="es-ES" dirty="0">
              <a:solidFill>
                <a:srgbClr val="2F4C4C"/>
              </a:solidFill>
              <a:latin typeface="Gotham Light" pitchFamily="50" charset="0"/>
              <a:ea typeface="Calibri" panose="020F0502020204030204" pitchFamily="34" charset="0"/>
              <a:cs typeface="Gotham Light" pitchFamily="50" charset="0"/>
            </a:endParaRPr>
          </a:p>
          <a:p>
            <a:pPr algn="ctr">
              <a:lnSpc>
                <a:spcPct val="150000"/>
              </a:lnSpc>
              <a:spcBef>
                <a:spcPct val="0"/>
              </a:spcBef>
            </a:pPr>
            <a:r>
              <a:rPr lang="es-ES" sz="1400" dirty="0">
                <a:solidFill>
                  <a:srgbClr val="334F4F"/>
                </a:solidFill>
                <a:latin typeface="Gotham Light" pitchFamily="50" charset="0"/>
                <a:cs typeface="Gotham Light" pitchFamily="50" charset="0"/>
              </a:rPr>
              <a:t>Más información: </a:t>
            </a:r>
            <a:r>
              <a:rPr lang="es-ES" sz="1400" u="sng" dirty="0">
                <a:solidFill>
                  <a:srgbClr val="334F4F"/>
                </a:solidFill>
                <a:latin typeface="Gotham Light" pitchFamily="50" charset="0"/>
                <a:cs typeface="Gotham Light" pitchFamily="50" charset="0"/>
                <a:hlinkClick r:id="rId4">
                  <a:extLst>
                    <a:ext uri="{A12FA001-AC4F-418D-AE19-62706E023703}">
                      <ahyp:hlinkClr xmlns:ahyp="http://schemas.microsoft.com/office/drawing/2018/hyperlinkcolor" val="tx"/>
                    </a:ext>
                  </a:extLst>
                </a:hlinkClick>
              </a:rPr>
              <a:t>https://youtu.be/3Yiid9bhpVQ</a:t>
            </a:r>
            <a:endParaRPr lang="es-ES" sz="1400" dirty="0">
              <a:solidFill>
                <a:srgbClr val="334F4F"/>
              </a:solidFill>
              <a:latin typeface="Gotham Light" pitchFamily="50" charset="0"/>
              <a:cs typeface="Gotham Light" pitchFamily="50" charset="0"/>
            </a:endParaRPr>
          </a:p>
          <a:p>
            <a:pPr algn="ctr">
              <a:lnSpc>
                <a:spcPct val="150000"/>
              </a:lnSpc>
              <a:spcBef>
                <a:spcPct val="0"/>
              </a:spcBef>
              <a:buNone/>
            </a:pPr>
            <a:endParaRPr lang="es-ES" altLang="es-ES" sz="2800" b="1" dirty="0">
              <a:solidFill>
                <a:srgbClr val="2F4C4C"/>
              </a:solidFill>
              <a:latin typeface="Gotham Black" pitchFamily="50" charset="0"/>
              <a:cs typeface="Gotham Thin" pitchFamily="2" charset="0"/>
            </a:endParaRPr>
          </a:p>
        </p:txBody>
      </p:sp>
      <p:pic>
        <p:nvPicPr>
          <p:cNvPr id="4" name="Picture 2" descr="Contacta con el equipo de Confortauto en línea">
            <a:extLst>
              <a:ext uri="{FF2B5EF4-FFF2-40B4-BE49-F238E27FC236}">
                <a16:creationId xmlns:a16="http://schemas.microsoft.com/office/drawing/2014/main" id="{5E92076C-7641-8EF9-71DB-B9E107C49E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361" y="2459693"/>
            <a:ext cx="2901268" cy="102741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019E7B38-13D0-0151-8C79-467917A28C6B}"/>
              </a:ext>
            </a:extLst>
          </p:cNvPr>
          <p:cNvSpPr txBox="1"/>
          <p:nvPr/>
        </p:nvSpPr>
        <p:spPr>
          <a:xfrm>
            <a:off x="1287619" y="3884601"/>
            <a:ext cx="9616753" cy="738664"/>
          </a:xfrm>
          <a:prstGeom prst="rect">
            <a:avLst/>
          </a:prstGeom>
          <a:noFill/>
        </p:spPr>
        <p:txBody>
          <a:bodyPr wrap="square" rtlCol="0">
            <a:spAutoFit/>
          </a:bodyPr>
          <a:lstStyle/>
          <a:p>
            <a:r>
              <a:rPr lang="es-ES" altLang="es-ES" sz="2400" dirty="0">
                <a:solidFill>
                  <a:srgbClr val="2F4C4C"/>
                </a:solidFill>
                <a:latin typeface="Gotham Black" pitchFamily="50" charset="0"/>
                <a:cs typeface="Gotham Ultra" pitchFamily="2" charset="0"/>
              </a:rPr>
              <a:t>“</a:t>
            </a:r>
            <a:r>
              <a:rPr lang="es-ES" altLang="es-ES" sz="2400" dirty="0">
                <a:solidFill>
                  <a:srgbClr val="2F4C4C"/>
                </a:solidFill>
                <a:latin typeface="Gotham Ultra" pitchFamily="2" charset="0"/>
                <a:cs typeface="Gotham Ultra" pitchFamily="2" charset="0"/>
              </a:rPr>
              <a:t>Eternamente Jóvenes: la nueva campaña de </a:t>
            </a:r>
            <a:r>
              <a:rPr lang="es-ES" altLang="es-ES" sz="2400" dirty="0" err="1">
                <a:solidFill>
                  <a:srgbClr val="2F4C4C"/>
                </a:solidFill>
                <a:latin typeface="Gotham Ultra" pitchFamily="2" charset="0"/>
                <a:cs typeface="Gotham Ultra" pitchFamily="2" charset="0"/>
              </a:rPr>
              <a:t>Confortauto</a:t>
            </a:r>
            <a:r>
              <a:rPr lang="es-ES" altLang="es-ES" sz="2400" dirty="0">
                <a:solidFill>
                  <a:srgbClr val="2F4C4C"/>
                </a:solidFill>
                <a:latin typeface="Gotham Black" pitchFamily="50" charset="0"/>
                <a:cs typeface="Gotham Ultra" pitchFamily="2" charset="0"/>
              </a:rPr>
              <a:t>”</a:t>
            </a:r>
          </a:p>
          <a:p>
            <a:endParaRPr lang="es-ES" dirty="0"/>
          </a:p>
        </p:txBody>
      </p:sp>
    </p:spTree>
    <p:extLst>
      <p:ext uri="{BB962C8B-B14F-4D97-AF65-F5344CB8AC3E}">
        <p14:creationId xmlns:p14="http://schemas.microsoft.com/office/powerpoint/2010/main" val="11583863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1472</Words>
  <Application>Microsoft Office PowerPoint</Application>
  <PresentationFormat>Panorámica</PresentationFormat>
  <Paragraphs>70</Paragraphs>
  <Slides>17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Arial</vt:lpstr>
      <vt:lpstr>Calibri</vt:lpstr>
      <vt:lpstr>Calibri Light</vt:lpstr>
      <vt:lpstr>Gotham Black</vt:lpstr>
      <vt:lpstr>Gotham Bold</vt:lpstr>
      <vt:lpstr>Gotham Light</vt:lpstr>
      <vt:lpstr>Gotham Ultra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Begoña Morales Blanco-Steger</dc:creator>
  <cp:lastModifiedBy>Lucila Diaz Mena</cp:lastModifiedBy>
  <cp:revision>32</cp:revision>
  <dcterms:created xsi:type="dcterms:W3CDTF">2022-12-15T21:54:40Z</dcterms:created>
  <dcterms:modified xsi:type="dcterms:W3CDTF">2025-12-11T11:53:20Z</dcterms:modified>
</cp:coreProperties>
</file>